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23"/>
  </p:notesMasterIdLst>
  <p:handoutMasterIdLst>
    <p:handoutMasterId r:id="rId24"/>
  </p:handoutMasterIdLst>
  <p:sldIdLst>
    <p:sldId id="263" r:id="rId2"/>
    <p:sldId id="595" r:id="rId3"/>
    <p:sldId id="602" r:id="rId4"/>
    <p:sldId id="604" r:id="rId5"/>
    <p:sldId id="603" r:id="rId6"/>
    <p:sldId id="605" r:id="rId7"/>
    <p:sldId id="606" r:id="rId8"/>
    <p:sldId id="607" r:id="rId9"/>
    <p:sldId id="608" r:id="rId10"/>
    <p:sldId id="609" r:id="rId11"/>
    <p:sldId id="597" r:id="rId12"/>
    <p:sldId id="610" r:id="rId13"/>
    <p:sldId id="611" r:id="rId14"/>
    <p:sldId id="577" r:id="rId15"/>
    <p:sldId id="612" r:id="rId16"/>
    <p:sldId id="596" r:id="rId17"/>
    <p:sldId id="613" r:id="rId18"/>
    <p:sldId id="593" r:id="rId19"/>
    <p:sldId id="584" r:id="rId20"/>
    <p:sldId id="585" r:id="rId21"/>
    <p:sldId id="59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0E1D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87"/>
    <p:restoredTop sz="94672"/>
  </p:normalViewPr>
  <p:slideViewPr>
    <p:cSldViewPr snapToGrid="0" snapToObjects="1">
      <p:cViewPr varScale="1">
        <p:scale>
          <a:sx n="82" d="100"/>
          <a:sy n="82" d="100"/>
        </p:scale>
        <p:origin x="1286" y="58"/>
      </p:cViewPr>
      <p:guideLst>
        <p:guide orient="horz" pos="2160"/>
        <p:guide pos="2880"/>
      </p:guideLst>
    </p:cSldViewPr>
  </p:slideViewPr>
  <p:notesTextViewPr>
    <p:cViewPr>
      <p:scale>
        <a:sx n="1" d="1"/>
        <a:sy n="1" d="1"/>
      </p:scale>
      <p:origin x="0" y="0"/>
    </p:cViewPr>
  </p:notesTextViewPr>
  <p:sorterViewPr>
    <p:cViewPr>
      <p:scale>
        <a:sx n="100" d="100"/>
        <a:sy n="100" d="100"/>
      </p:scale>
      <p:origin x="0" y="-1843"/>
    </p:cViewPr>
  </p:sorterViewPr>
  <p:notesViewPr>
    <p:cSldViewPr snapToGrid="0" snapToObjects="1">
      <p:cViewPr varScale="1">
        <p:scale>
          <a:sx n="96" d="100"/>
          <a:sy n="96" d="100"/>
        </p:scale>
        <p:origin x="376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6F6959-C869-9342-A947-BB45372AAE31}" type="datetimeFigureOut">
              <a:rPr lang="en-US" smtClean="0"/>
              <a:t>9/27/2021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37BDBD-98E4-6943-8809-46F2C217F47C}" type="slidenum">
              <a:rPr lang="en-US" smtClean="0"/>
              <a:t>‹#›</a:t>
            </a:fld>
            <a:endParaRPr lang="en-US" dirty="0"/>
          </a:p>
        </p:txBody>
      </p:sp>
    </p:spTree>
    <p:extLst>
      <p:ext uri="{BB962C8B-B14F-4D97-AF65-F5344CB8AC3E}">
        <p14:creationId xmlns:p14="http://schemas.microsoft.com/office/powerpoint/2010/main" val="225904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31215-B7D4-8446-A328-381077C7C0BF}" type="datetimeFigureOut">
              <a:rPr lang="en-US" smtClean="0"/>
              <a:t>9/27/2021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74F58-AE80-2741-97B6-A612CF8B9B73}" type="slidenum">
              <a:rPr lang="en-US" smtClean="0"/>
              <a:t>‹#›</a:t>
            </a:fld>
            <a:endParaRPr lang="en-US" dirty="0"/>
          </a:p>
        </p:txBody>
      </p:sp>
    </p:spTree>
    <p:extLst>
      <p:ext uri="{BB962C8B-B14F-4D97-AF65-F5344CB8AC3E}">
        <p14:creationId xmlns:p14="http://schemas.microsoft.com/office/powerpoint/2010/main" val="23725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D3120D0-5998-4E34-8883-26DE17A6CC63}"/>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881B7523-AB42-4DF1-ACAE-F99022FD83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Documents on U.S. Ski &amp; Snowboard website are “living documents”; will be updated as COVID-19 protocol changes occur</a:t>
            </a:r>
          </a:p>
          <a:p>
            <a:endParaRPr lang="en-US" altLang="en-US" dirty="0"/>
          </a:p>
        </p:txBody>
      </p:sp>
      <p:sp>
        <p:nvSpPr>
          <p:cNvPr id="9220" name="Slide Number Placeholder 3">
            <a:extLst>
              <a:ext uri="{FF2B5EF4-FFF2-40B4-BE49-F238E27FC236}">
                <a16:creationId xmlns:a16="http://schemas.microsoft.com/office/drawing/2014/main" id="{50A16C36-5E9F-42D1-939B-DED0308C7B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374C4D8-B596-4284-B06B-CAAD2076F22F}" type="slidenum">
              <a:rPr lang="en-US" altLang="en-US" smtClean="0"/>
              <a:pPr/>
              <a:t>1</a:t>
            </a:fld>
            <a:endParaRPr lang="en-US" altLang="en-US" dirty="0"/>
          </a:p>
        </p:txBody>
      </p:sp>
    </p:spTree>
    <p:extLst>
      <p:ext uri="{BB962C8B-B14F-4D97-AF65-F5344CB8AC3E}">
        <p14:creationId xmlns:p14="http://schemas.microsoft.com/office/powerpoint/2010/main" val="2975957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DB1558B-B28B-4FE5-8EBC-1DCA1880D1CF}"/>
              </a:ext>
            </a:extLst>
          </p:cNvPr>
          <p:cNvSpPr>
            <a:spLocks noGrp="1" noRot="1" noChangeAspect="1" noChangeArrowheads="1" noTextEdit="1"/>
          </p:cNvSpPr>
          <p:nvPr>
            <p:ph type="sldImg"/>
          </p:nvPr>
        </p:nvSpPr>
        <p:spPr bwMode="auto">
          <a:xfrm>
            <a:off x="9906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9D079DD-628E-4D13-9E05-1E737E55E8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is so much we don’t know about COVID-19, we need to rely on what scientific data is presenting</a:t>
            </a:r>
          </a:p>
        </p:txBody>
      </p:sp>
      <p:sp>
        <p:nvSpPr>
          <p:cNvPr id="15364" name="Slide Number Placeholder 3">
            <a:extLst>
              <a:ext uri="{FF2B5EF4-FFF2-40B4-BE49-F238E27FC236}">
                <a16:creationId xmlns:a16="http://schemas.microsoft.com/office/drawing/2014/main" id="{6E5AD346-AF55-49E8-964F-4B5BA5656F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A60D2D0-813A-4A64-B291-94562A2EC2FD}" type="slidenum">
              <a:rPr lang="en-US" altLang="en-US" smtClean="0"/>
              <a:pPr/>
              <a:t>10</a:t>
            </a:fld>
            <a:endParaRPr lang="en-US" altLang="en-US" dirty="0"/>
          </a:p>
        </p:txBody>
      </p:sp>
    </p:spTree>
    <p:extLst>
      <p:ext uri="{BB962C8B-B14F-4D97-AF65-F5344CB8AC3E}">
        <p14:creationId xmlns:p14="http://schemas.microsoft.com/office/powerpoint/2010/main" val="3568634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E5ADE1D-2D9E-4FA1-A1D3-C54DF9A8960F}"/>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C19E14F-8BC5-4847-9EA1-296DD46A9B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Depending on location, these duties may either be expanded or reduced</a:t>
            </a:r>
          </a:p>
        </p:txBody>
      </p:sp>
      <p:sp>
        <p:nvSpPr>
          <p:cNvPr id="19460" name="Slide Number Placeholder 3">
            <a:extLst>
              <a:ext uri="{FF2B5EF4-FFF2-40B4-BE49-F238E27FC236}">
                <a16:creationId xmlns:a16="http://schemas.microsoft.com/office/drawing/2014/main" id="{88DFC789-E487-4CAC-888D-0F111982B1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9B6685A-4531-46A3-8FA3-3B932D9E4FB9}" type="slidenum">
              <a:rPr lang="en-US" altLang="en-US" smtClean="0"/>
              <a:pPr/>
              <a:t>14</a:t>
            </a:fld>
            <a:endParaRPr lang="en-US" altLang="en-US" dirty="0"/>
          </a:p>
        </p:txBody>
      </p:sp>
    </p:spTree>
    <p:extLst>
      <p:ext uri="{BB962C8B-B14F-4D97-AF65-F5344CB8AC3E}">
        <p14:creationId xmlns:p14="http://schemas.microsoft.com/office/powerpoint/2010/main" val="615089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E5ADE1D-2D9E-4FA1-A1D3-C54DF9A8960F}"/>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C19E14F-8BC5-4847-9EA1-296DD46A9B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Depending on location, these duties may either be expanded or reduced</a:t>
            </a:r>
          </a:p>
        </p:txBody>
      </p:sp>
      <p:sp>
        <p:nvSpPr>
          <p:cNvPr id="19460" name="Slide Number Placeholder 3">
            <a:extLst>
              <a:ext uri="{FF2B5EF4-FFF2-40B4-BE49-F238E27FC236}">
                <a16:creationId xmlns:a16="http://schemas.microsoft.com/office/drawing/2014/main" id="{88DFC789-E487-4CAC-888D-0F111982B1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9B6685A-4531-46A3-8FA3-3B932D9E4FB9}" type="slidenum">
              <a:rPr lang="en-US" altLang="en-US" smtClean="0"/>
              <a:pPr/>
              <a:t>15</a:t>
            </a:fld>
            <a:endParaRPr lang="en-US" altLang="en-US" dirty="0"/>
          </a:p>
        </p:txBody>
      </p:sp>
    </p:spTree>
    <p:extLst>
      <p:ext uri="{BB962C8B-B14F-4D97-AF65-F5344CB8AC3E}">
        <p14:creationId xmlns:p14="http://schemas.microsoft.com/office/powerpoint/2010/main" val="3646117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125EDE0-F0FF-428F-9B6F-D6ECAFDD9A5F}"/>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57F9D5A1-FFDB-472B-A82F-4174409BB4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addition, acceptable quality of face covering is the responsibility of the participant.</a:t>
            </a:r>
          </a:p>
        </p:txBody>
      </p:sp>
      <p:sp>
        <p:nvSpPr>
          <p:cNvPr id="35844" name="Slide Number Placeholder 3">
            <a:extLst>
              <a:ext uri="{FF2B5EF4-FFF2-40B4-BE49-F238E27FC236}">
                <a16:creationId xmlns:a16="http://schemas.microsoft.com/office/drawing/2014/main" id="{5E67AC83-6264-4E1D-A951-B4F4179524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81904C0-4D21-40F1-851E-EF838B16E95C}" type="slidenum">
              <a:rPr lang="en-US" altLang="en-US" smtClean="0"/>
              <a:pPr/>
              <a:t>16</a:t>
            </a:fld>
            <a:endParaRPr lang="en-US" altLang="en-US" dirty="0"/>
          </a:p>
        </p:txBody>
      </p:sp>
    </p:spTree>
    <p:extLst>
      <p:ext uri="{BB962C8B-B14F-4D97-AF65-F5344CB8AC3E}">
        <p14:creationId xmlns:p14="http://schemas.microsoft.com/office/powerpoint/2010/main" val="339126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E5ADE1D-2D9E-4FA1-A1D3-C54DF9A8960F}"/>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C19E14F-8BC5-4847-9EA1-296DD46A9B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Depending on location, these duties may either be expanded or reduced</a:t>
            </a:r>
          </a:p>
        </p:txBody>
      </p:sp>
      <p:sp>
        <p:nvSpPr>
          <p:cNvPr id="19460" name="Slide Number Placeholder 3">
            <a:extLst>
              <a:ext uri="{FF2B5EF4-FFF2-40B4-BE49-F238E27FC236}">
                <a16:creationId xmlns:a16="http://schemas.microsoft.com/office/drawing/2014/main" id="{88DFC789-E487-4CAC-888D-0F111982B1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9B6685A-4531-46A3-8FA3-3B932D9E4FB9}" type="slidenum">
              <a:rPr lang="en-US" altLang="en-US" smtClean="0"/>
              <a:pPr/>
              <a:t>17</a:t>
            </a:fld>
            <a:endParaRPr lang="en-US" altLang="en-US" dirty="0"/>
          </a:p>
        </p:txBody>
      </p:sp>
    </p:spTree>
    <p:extLst>
      <p:ext uri="{BB962C8B-B14F-4D97-AF65-F5344CB8AC3E}">
        <p14:creationId xmlns:p14="http://schemas.microsoft.com/office/powerpoint/2010/main" val="2276640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CC30351-F4DE-4140-874A-146D0CFC6EF6}"/>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F4221F5A-E7D5-4E74-9EE3-565904F7A7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form is in the COVID-19 education folder and is not included in the Master Packet of Forms.  Completed forms must be retained in the OC’s event file.  </a:t>
            </a:r>
          </a:p>
          <a:p>
            <a:endParaRPr lang="en-US" altLang="en-US" dirty="0"/>
          </a:p>
        </p:txBody>
      </p:sp>
      <p:sp>
        <p:nvSpPr>
          <p:cNvPr id="39940" name="Slide Number Placeholder 3">
            <a:extLst>
              <a:ext uri="{FF2B5EF4-FFF2-40B4-BE49-F238E27FC236}">
                <a16:creationId xmlns:a16="http://schemas.microsoft.com/office/drawing/2014/main" id="{3CFA309E-EFE1-499D-99B7-9BDE663C71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FB403A2-DDBB-4FD2-A7B7-B8E4BE6DD948}" type="slidenum">
              <a:rPr lang="en-US" altLang="en-US" smtClean="0"/>
              <a:pPr/>
              <a:t>18</a:t>
            </a:fld>
            <a:endParaRPr lang="en-US" altLang="en-US" dirty="0"/>
          </a:p>
        </p:txBody>
      </p:sp>
    </p:spTree>
    <p:extLst>
      <p:ext uri="{BB962C8B-B14F-4D97-AF65-F5344CB8AC3E}">
        <p14:creationId xmlns:p14="http://schemas.microsoft.com/office/powerpoint/2010/main" val="1571268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61DC4DA-7AAB-4820-8657-04EFAFE45476}"/>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28D73A2-516B-4EE9-B4D8-FCF6122FBB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Acceptable quality of face coverings must be the responsibility of the participant.  OC cannot be held responsible for policing quality of face coverings.</a:t>
            </a:r>
          </a:p>
        </p:txBody>
      </p:sp>
      <p:sp>
        <p:nvSpPr>
          <p:cNvPr id="41988" name="Slide Number Placeholder 3">
            <a:extLst>
              <a:ext uri="{FF2B5EF4-FFF2-40B4-BE49-F238E27FC236}">
                <a16:creationId xmlns:a16="http://schemas.microsoft.com/office/drawing/2014/main" id="{BC4CD234-9B28-429D-9F72-A7592C09C4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047B56C-3304-4730-97D1-8D8E5A583FA6}" type="slidenum">
              <a:rPr lang="en-US" altLang="en-US" smtClean="0"/>
              <a:pPr/>
              <a:t>19</a:t>
            </a:fld>
            <a:endParaRPr lang="en-US" altLang="en-US" dirty="0"/>
          </a:p>
        </p:txBody>
      </p:sp>
    </p:spTree>
    <p:extLst>
      <p:ext uri="{BB962C8B-B14F-4D97-AF65-F5344CB8AC3E}">
        <p14:creationId xmlns:p14="http://schemas.microsoft.com/office/powerpoint/2010/main" val="4245785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8A3F608-C004-43A2-867C-4A3ACC90D096}"/>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EF665D1D-DB47-491A-BA32-7FBC445D41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Recognition of an athlete’s achievement is important.  </a:t>
            </a:r>
          </a:p>
        </p:txBody>
      </p:sp>
      <p:sp>
        <p:nvSpPr>
          <p:cNvPr id="44036" name="Slide Number Placeholder 3">
            <a:extLst>
              <a:ext uri="{FF2B5EF4-FFF2-40B4-BE49-F238E27FC236}">
                <a16:creationId xmlns:a16="http://schemas.microsoft.com/office/drawing/2014/main" id="{49E5E088-F5D0-4D40-BA5E-607B5EAEAA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B01362D-7496-49FC-B98F-802F43C4DCCE}" type="slidenum">
              <a:rPr lang="en-US" altLang="en-US" smtClean="0"/>
              <a:pPr/>
              <a:t>20</a:t>
            </a:fld>
            <a:endParaRPr lang="en-US" altLang="en-US" dirty="0"/>
          </a:p>
        </p:txBody>
      </p:sp>
    </p:spTree>
    <p:extLst>
      <p:ext uri="{BB962C8B-B14F-4D97-AF65-F5344CB8AC3E}">
        <p14:creationId xmlns:p14="http://schemas.microsoft.com/office/powerpoint/2010/main" val="3084913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2C78561-35C7-4885-B813-E8EB2E5FEC59}"/>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0ADD54B3-2249-459A-AA90-9E5B776C26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All information contained in this presentation may be subject to change as dictated by COVID-19.  Please refer to U.S. Ski &amp; Snowboard COVID-19 Resources for current information.</a:t>
            </a:r>
          </a:p>
        </p:txBody>
      </p:sp>
      <p:sp>
        <p:nvSpPr>
          <p:cNvPr id="54276" name="Slide Number Placeholder 3">
            <a:extLst>
              <a:ext uri="{FF2B5EF4-FFF2-40B4-BE49-F238E27FC236}">
                <a16:creationId xmlns:a16="http://schemas.microsoft.com/office/drawing/2014/main" id="{67378398-43CF-483F-8FD4-DFC2193DEC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746E77C-BEA3-462F-944A-9C4FBBB86032}" type="slidenum">
              <a:rPr lang="en-US" altLang="en-US" smtClean="0"/>
              <a:pPr/>
              <a:t>21</a:t>
            </a:fld>
            <a:endParaRPr lang="en-US" altLang="en-US" dirty="0"/>
          </a:p>
        </p:txBody>
      </p:sp>
    </p:spTree>
    <p:extLst>
      <p:ext uri="{BB962C8B-B14F-4D97-AF65-F5344CB8AC3E}">
        <p14:creationId xmlns:p14="http://schemas.microsoft.com/office/powerpoint/2010/main" val="332912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93ABA44-34B9-41C2-986C-10046A874CB3}"/>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AD5DD4AC-055A-421A-A0B3-E108585867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Upon assignment to an event &amp; initial contact with Chief of Race and OC’s COVID-19 Coordinator, Technical Delegates should request copies of current COVID-19 protocols.  They should be verified upon arrival at venue.</a:t>
            </a:r>
          </a:p>
          <a:p>
            <a:endParaRPr lang="en-US" altLang="en-US" dirty="0"/>
          </a:p>
        </p:txBody>
      </p:sp>
      <p:sp>
        <p:nvSpPr>
          <p:cNvPr id="13316" name="Slide Number Placeholder 3">
            <a:extLst>
              <a:ext uri="{FF2B5EF4-FFF2-40B4-BE49-F238E27FC236}">
                <a16:creationId xmlns:a16="http://schemas.microsoft.com/office/drawing/2014/main" id="{C178B6A9-DBF8-42A9-9778-167A53630F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F581385-A8C6-40DD-8B9C-95DC8A3ED99A}" type="slidenum">
              <a:rPr lang="en-US" altLang="en-US" smtClean="0"/>
              <a:pPr/>
              <a:t>2</a:t>
            </a:fld>
            <a:endParaRPr lang="en-US" altLang="en-US" dirty="0"/>
          </a:p>
        </p:txBody>
      </p:sp>
    </p:spTree>
    <p:extLst>
      <p:ext uri="{BB962C8B-B14F-4D97-AF65-F5344CB8AC3E}">
        <p14:creationId xmlns:p14="http://schemas.microsoft.com/office/powerpoint/2010/main" val="1653989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DB1558B-B28B-4FE5-8EBC-1DCA1880D1CF}"/>
              </a:ext>
            </a:extLst>
          </p:cNvPr>
          <p:cNvSpPr>
            <a:spLocks noGrp="1" noRot="1" noChangeAspect="1" noChangeArrowheads="1" noTextEdit="1"/>
          </p:cNvSpPr>
          <p:nvPr>
            <p:ph type="sldImg"/>
          </p:nvPr>
        </p:nvSpPr>
        <p:spPr bwMode="auto">
          <a:xfrm>
            <a:off x="9906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9D079DD-628E-4D13-9E05-1E737E55E8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is so much we don’t know about COVID-19, we need to rely on what scientific data is presenting</a:t>
            </a:r>
          </a:p>
        </p:txBody>
      </p:sp>
      <p:sp>
        <p:nvSpPr>
          <p:cNvPr id="15364" name="Slide Number Placeholder 3">
            <a:extLst>
              <a:ext uri="{FF2B5EF4-FFF2-40B4-BE49-F238E27FC236}">
                <a16:creationId xmlns:a16="http://schemas.microsoft.com/office/drawing/2014/main" id="{6E5AD346-AF55-49E8-964F-4B5BA5656F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A60D2D0-813A-4A64-B291-94562A2EC2FD}" type="slidenum">
              <a:rPr lang="en-US" altLang="en-US" smtClean="0"/>
              <a:pPr/>
              <a:t>3</a:t>
            </a:fld>
            <a:endParaRPr lang="en-US" altLang="en-US" dirty="0"/>
          </a:p>
        </p:txBody>
      </p:sp>
    </p:spTree>
    <p:extLst>
      <p:ext uri="{BB962C8B-B14F-4D97-AF65-F5344CB8AC3E}">
        <p14:creationId xmlns:p14="http://schemas.microsoft.com/office/powerpoint/2010/main" val="211562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153A82EA-14B5-4777-B6F6-92D77B15B59C}"/>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CD760BF1-BCC1-4908-8794-4932819C64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Our goal is fair events while attempting to protect the health and wellbeing of all participants</a:t>
            </a:r>
          </a:p>
        </p:txBody>
      </p:sp>
      <p:sp>
        <p:nvSpPr>
          <p:cNvPr id="11268" name="Slide Number Placeholder 3">
            <a:extLst>
              <a:ext uri="{FF2B5EF4-FFF2-40B4-BE49-F238E27FC236}">
                <a16:creationId xmlns:a16="http://schemas.microsoft.com/office/drawing/2014/main" id="{48BF1F5D-70AB-4586-84DB-B19BB1FBA2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593DFC3-4BE7-4E49-A15E-F185F268BDE4}" type="slidenum">
              <a:rPr lang="en-US" altLang="en-US" smtClean="0"/>
              <a:pPr/>
              <a:t>4</a:t>
            </a:fld>
            <a:endParaRPr lang="en-US" altLang="en-US" dirty="0"/>
          </a:p>
        </p:txBody>
      </p:sp>
    </p:spTree>
    <p:extLst>
      <p:ext uri="{BB962C8B-B14F-4D97-AF65-F5344CB8AC3E}">
        <p14:creationId xmlns:p14="http://schemas.microsoft.com/office/powerpoint/2010/main" val="339549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DB1558B-B28B-4FE5-8EBC-1DCA1880D1CF}"/>
              </a:ext>
            </a:extLst>
          </p:cNvPr>
          <p:cNvSpPr>
            <a:spLocks noGrp="1" noRot="1" noChangeAspect="1" noChangeArrowheads="1" noTextEdit="1"/>
          </p:cNvSpPr>
          <p:nvPr>
            <p:ph type="sldImg"/>
          </p:nvPr>
        </p:nvSpPr>
        <p:spPr bwMode="auto">
          <a:xfrm>
            <a:off x="9906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9D079DD-628E-4D13-9E05-1E737E55E8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is so much we don’t know about COVID-19, we need to rely on what scientific data is presenting</a:t>
            </a:r>
          </a:p>
        </p:txBody>
      </p:sp>
      <p:sp>
        <p:nvSpPr>
          <p:cNvPr id="15364" name="Slide Number Placeholder 3">
            <a:extLst>
              <a:ext uri="{FF2B5EF4-FFF2-40B4-BE49-F238E27FC236}">
                <a16:creationId xmlns:a16="http://schemas.microsoft.com/office/drawing/2014/main" id="{6E5AD346-AF55-49E8-964F-4B5BA5656F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A60D2D0-813A-4A64-B291-94562A2EC2FD}" type="slidenum">
              <a:rPr lang="en-US" altLang="en-US" smtClean="0"/>
              <a:pPr/>
              <a:t>5</a:t>
            </a:fld>
            <a:endParaRPr lang="en-US" altLang="en-US" dirty="0"/>
          </a:p>
        </p:txBody>
      </p:sp>
    </p:spTree>
    <p:extLst>
      <p:ext uri="{BB962C8B-B14F-4D97-AF65-F5344CB8AC3E}">
        <p14:creationId xmlns:p14="http://schemas.microsoft.com/office/powerpoint/2010/main" val="199813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DB1558B-B28B-4FE5-8EBC-1DCA1880D1CF}"/>
              </a:ext>
            </a:extLst>
          </p:cNvPr>
          <p:cNvSpPr>
            <a:spLocks noGrp="1" noRot="1" noChangeAspect="1" noChangeArrowheads="1" noTextEdit="1"/>
          </p:cNvSpPr>
          <p:nvPr>
            <p:ph type="sldImg"/>
          </p:nvPr>
        </p:nvSpPr>
        <p:spPr bwMode="auto">
          <a:xfrm>
            <a:off x="9906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9D079DD-628E-4D13-9E05-1E737E55E8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is so much we don’t know about COVID-19, we need to rely on what scientific data is presenting</a:t>
            </a:r>
          </a:p>
        </p:txBody>
      </p:sp>
      <p:sp>
        <p:nvSpPr>
          <p:cNvPr id="15364" name="Slide Number Placeholder 3">
            <a:extLst>
              <a:ext uri="{FF2B5EF4-FFF2-40B4-BE49-F238E27FC236}">
                <a16:creationId xmlns:a16="http://schemas.microsoft.com/office/drawing/2014/main" id="{6E5AD346-AF55-49E8-964F-4B5BA5656F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A60D2D0-813A-4A64-B291-94562A2EC2FD}" type="slidenum">
              <a:rPr lang="en-US" altLang="en-US" smtClean="0"/>
              <a:pPr/>
              <a:t>6</a:t>
            </a:fld>
            <a:endParaRPr lang="en-US" altLang="en-US" dirty="0"/>
          </a:p>
        </p:txBody>
      </p:sp>
    </p:spTree>
    <p:extLst>
      <p:ext uri="{BB962C8B-B14F-4D97-AF65-F5344CB8AC3E}">
        <p14:creationId xmlns:p14="http://schemas.microsoft.com/office/powerpoint/2010/main" val="349836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DB1558B-B28B-4FE5-8EBC-1DCA1880D1CF}"/>
              </a:ext>
            </a:extLst>
          </p:cNvPr>
          <p:cNvSpPr>
            <a:spLocks noGrp="1" noRot="1" noChangeAspect="1" noChangeArrowheads="1" noTextEdit="1"/>
          </p:cNvSpPr>
          <p:nvPr>
            <p:ph type="sldImg"/>
          </p:nvPr>
        </p:nvSpPr>
        <p:spPr bwMode="auto">
          <a:xfrm>
            <a:off x="9906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9D079DD-628E-4D13-9E05-1E737E55E8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is so much we don’t know about COVID-19, we need to rely on what scientific data is presenting</a:t>
            </a:r>
          </a:p>
        </p:txBody>
      </p:sp>
      <p:sp>
        <p:nvSpPr>
          <p:cNvPr id="15364" name="Slide Number Placeholder 3">
            <a:extLst>
              <a:ext uri="{FF2B5EF4-FFF2-40B4-BE49-F238E27FC236}">
                <a16:creationId xmlns:a16="http://schemas.microsoft.com/office/drawing/2014/main" id="{6E5AD346-AF55-49E8-964F-4B5BA5656F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A60D2D0-813A-4A64-B291-94562A2EC2FD}" type="slidenum">
              <a:rPr lang="en-US" altLang="en-US" smtClean="0"/>
              <a:pPr/>
              <a:t>7</a:t>
            </a:fld>
            <a:endParaRPr lang="en-US" altLang="en-US" dirty="0"/>
          </a:p>
        </p:txBody>
      </p:sp>
    </p:spTree>
    <p:extLst>
      <p:ext uri="{BB962C8B-B14F-4D97-AF65-F5344CB8AC3E}">
        <p14:creationId xmlns:p14="http://schemas.microsoft.com/office/powerpoint/2010/main" val="3002561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DB1558B-B28B-4FE5-8EBC-1DCA1880D1CF}"/>
              </a:ext>
            </a:extLst>
          </p:cNvPr>
          <p:cNvSpPr>
            <a:spLocks noGrp="1" noRot="1" noChangeAspect="1" noChangeArrowheads="1" noTextEdit="1"/>
          </p:cNvSpPr>
          <p:nvPr>
            <p:ph type="sldImg"/>
          </p:nvPr>
        </p:nvSpPr>
        <p:spPr bwMode="auto">
          <a:xfrm>
            <a:off x="9906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9D079DD-628E-4D13-9E05-1E737E55E8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is so much we don’t know about COVID-19, we need to rely on what scientific data is presenting</a:t>
            </a:r>
          </a:p>
        </p:txBody>
      </p:sp>
      <p:sp>
        <p:nvSpPr>
          <p:cNvPr id="15364" name="Slide Number Placeholder 3">
            <a:extLst>
              <a:ext uri="{FF2B5EF4-FFF2-40B4-BE49-F238E27FC236}">
                <a16:creationId xmlns:a16="http://schemas.microsoft.com/office/drawing/2014/main" id="{6E5AD346-AF55-49E8-964F-4B5BA5656F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A60D2D0-813A-4A64-B291-94562A2EC2FD}" type="slidenum">
              <a:rPr lang="en-US" altLang="en-US" smtClean="0"/>
              <a:pPr/>
              <a:t>8</a:t>
            </a:fld>
            <a:endParaRPr lang="en-US" altLang="en-US" dirty="0"/>
          </a:p>
        </p:txBody>
      </p:sp>
    </p:spTree>
    <p:extLst>
      <p:ext uri="{BB962C8B-B14F-4D97-AF65-F5344CB8AC3E}">
        <p14:creationId xmlns:p14="http://schemas.microsoft.com/office/powerpoint/2010/main" val="221896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DB1558B-B28B-4FE5-8EBC-1DCA1880D1CF}"/>
              </a:ext>
            </a:extLst>
          </p:cNvPr>
          <p:cNvSpPr>
            <a:spLocks noGrp="1" noRot="1" noChangeAspect="1" noChangeArrowheads="1" noTextEdit="1"/>
          </p:cNvSpPr>
          <p:nvPr>
            <p:ph type="sldImg"/>
          </p:nvPr>
        </p:nvSpPr>
        <p:spPr bwMode="auto">
          <a:xfrm>
            <a:off x="9906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9D079DD-628E-4D13-9E05-1E737E55E8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is so much we don’t know about COVID-19, we need to rely on what scientific data is presenting</a:t>
            </a:r>
          </a:p>
        </p:txBody>
      </p:sp>
      <p:sp>
        <p:nvSpPr>
          <p:cNvPr id="15364" name="Slide Number Placeholder 3">
            <a:extLst>
              <a:ext uri="{FF2B5EF4-FFF2-40B4-BE49-F238E27FC236}">
                <a16:creationId xmlns:a16="http://schemas.microsoft.com/office/drawing/2014/main" id="{6E5AD346-AF55-49E8-964F-4B5BA5656F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A60D2D0-813A-4A64-B291-94562A2EC2FD}" type="slidenum">
              <a:rPr lang="en-US" altLang="en-US" smtClean="0"/>
              <a:pPr/>
              <a:t>9</a:t>
            </a:fld>
            <a:endParaRPr lang="en-US" altLang="en-US" dirty="0"/>
          </a:p>
        </p:txBody>
      </p:sp>
    </p:spTree>
    <p:extLst>
      <p:ext uri="{BB962C8B-B14F-4D97-AF65-F5344CB8AC3E}">
        <p14:creationId xmlns:p14="http://schemas.microsoft.com/office/powerpoint/2010/main" val="103424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52DFBC-3FF4-594B-A6AD-E6768C986C28}"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27752-61C2-6C4E-8AA4-8910C2328EE8}" type="slidenum">
              <a:rPr lang="en-US" smtClean="0"/>
              <a:t>‹#›</a:t>
            </a:fld>
            <a:endParaRPr lang="en-US" dirty="0"/>
          </a:p>
        </p:txBody>
      </p:sp>
    </p:spTree>
    <p:extLst>
      <p:ext uri="{BB962C8B-B14F-4D97-AF65-F5344CB8AC3E}">
        <p14:creationId xmlns:p14="http://schemas.microsoft.com/office/powerpoint/2010/main" val="76080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2DFBC-3FF4-594B-A6AD-E6768C986C28}"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27752-61C2-6C4E-8AA4-8910C2328EE8}" type="slidenum">
              <a:rPr lang="en-US" smtClean="0"/>
              <a:t>‹#›</a:t>
            </a:fld>
            <a:endParaRPr lang="en-US" dirty="0"/>
          </a:p>
        </p:txBody>
      </p:sp>
    </p:spTree>
    <p:extLst>
      <p:ext uri="{BB962C8B-B14F-4D97-AF65-F5344CB8AC3E}">
        <p14:creationId xmlns:p14="http://schemas.microsoft.com/office/powerpoint/2010/main" val="169187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2DFBC-3FF4-594B-A6AD-E6768C986C28}"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27752-61C2-6C4E-8AA4-8910C2328EE8}" type="slidenum">
              <a:rPr lang="en-US" smtClean="0"/>
              <a:t>‹#›</a:t>
            </a:fld>
            <a:endParaRPr lang="en-US" dirty="0"/>
          </a:p>
        </p:txBody>
      </p:sp>
    </p:spTree>
    <p:extLst>
      <p:ext uri="{BB962C8B-B14F-4D97-AF65-F5344CB8AC3E}">
        <p14:creationId xmlns:p14="http://schemas.microsoft.com/office/powerpoint/2010/main" val="412569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1288" y="756655"/>
            <a:ext cx="3781425" cy="1974938"/>
          </a:xfrm>
          <a:prstGeom prst="rect">
            <a:avLst/>
          </a:prstGeom>
        </p:spPr>
      </p:pic>
      <p:sp>
        <p:nvSpPr>
          <p:cNvPr id="3" name="Subtitle 2"/>
          <p:cNvSpPr>
            <a:spLocks noGrp="1"/>
          </p:cNvSpPr>
          <p:nvPr>
            <p:ph type="subTitle" idx="1"/>
          </p:nvPr>
        </p:nvSpPr>
        <p:spPr>
          <a:xfrm>
            <a:off x="0" y="3186830"/>
            <a:ext cx="9144000" cy="839293"/>
          </a:xfrm>
          <a:ln>
            <a:noFill/>
          </a:ln>
        </p:spPr>
        <p:txBody>
          <a:bodyPr>
            <a:noAutofit/>
          </a:bodyPr>
          <a:lstStyle>
            <a:lvl1pPr marL="0" indent="0" algn="ctr">
              <a:buNone/>
              <a:defRPr sz="45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11" name="Text Placeholder 2"/>
          <p:cNvSpPr>
            <a:spLocks noGrp="1"/>
          </p:cNvSpPr>
          <p:nvPr>
            <p:ph type="body" idx="10"/>
          </p:nvPr>
        </p:nvSpPr>
        <p:spPr>
          <a:xfrm>
            <a:off x="623888" y="4277142"/>
            <a:ext cx="7886700" cy="551234"/>
          </a:xfrm>
        </p:spPr>
        <p:txBody>
          <a:bodyPr>
            <a:normAutofit/>
          </a:bodyPr>
          <a:lstStyle>
            <a:lvl1pPr marL="0" indent="0" algn="ctr">
              <a:buNone/>
              <a:defRPr sz="225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0686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144"/>
          </a:xfrm>
          <a:prstGeom prst="rect">
            <a:avLst/>
          </a:prstGeom>
        </p:spPr>
      </p:pic>
      <p:sp>
        <p:nvSpPr>
          <p:cNvPr id="3" name="Content Placeholder 2"/>
          <p:cNvSpPr>
            <a:spLocks noGrp="1"/>
          </p:cNvSpPr>
          <p:nvPr>
            <p:ph idx="1"/>
          </p:nvPr>
        </p:nvSpPr>
        <p:spPr>
          <a:xfrm>
            <a:off x="467593" y="1226127"/>
            <a:ext cx="8208818" cy="4950836"/>
          </a:xfrm>
        </p:spPr>
        <p:txBody>
          <a:bodyPr/>
          <a:lstStyle>
            <a:lvl1pPr>
              <a:defRPr b="0" i="0">
                <a:solidFill>
                  <a:srgbClr val="0E1D3F"/>
                </a:solidFill>
                <a:latin typeface="Arial" charset="0"/>
                <a:ea typeface="Arial" charset="0"/>
                <a:cs typeface="Arial" charset="0"/>
              </a:defRPr>
            </a:lvl1pPr>
            <a:lvl2pPr>
              <a:defRPr b="0" i="0">
                <a:solidFill>
                  <a:srgbClr val="0E1D3F"/>
                </a:solidFill>
                <a:latin typeface="Arial" charset="0"/>
                <a:ea typeface="Arial" charset="0"/>
                <a:cs typeface="Arial" charset="0"/>
              </a:defRPr>
            </a:lvl2pPr>
            <a:lvl3pPr>
              <a:defRPr b="0" i="0">
                <a:solidFill>
                  <a:srgbClr val="0E1D3F"/>
                </a:solidFill>
                <a:latin typeface="Arial" charset="0"/>
                <a:ea typeface="Arial" charset="0"/>
                <a:cs typeface="Arial" charset="0"/>
              </a:defRPr>
            </a:lvl3pPr>
            <a:lvl4pPr>
              <a:defRPr b="0" i="0">
                <a:solidFill>
                  <a:srgbClr val="0E1D3F"/>
                </a:solidFill>
                <a:latin typeface="Arial" charset="0"/>
                <a:ea typeface="Arial" charset="0"/>
                <a:cs typeface="Arial" charset="0"/>
              </a:defRPr>
            </a:lvl4pPr>
            <a:lvl5pPr>
              <a:defRPr b="0" i="0">
                <a:solidFill>
                  <a:srgbClr val="0E1D3F"/>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00025" y="241300"/>
            <a:ext cx="7715250" cy="520700"/>
          </a:xfrm>
        </p:spPr>
        <p:txBody>
          <a:bodyPr>
            <a:noAutofit/>
          </a:bodyPr>
          <a:lstStyle>
            <a:lvl1pPr>
              <a:defRPr sz="3000" b="1" i="0">
                <a:solidFill>
                  <a:schemeClr val="bg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909460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0" y="570505"/>
            <a:ext cx="3429000" cy="1790876"/>
          </a:xfrm>
          <a:prstGeom prst="rect">
            <a:avLst/>
          </a:prstGeom>
        </p:spPr>
      </p:pic>
      <p:sp>
        <p:nvSpPr>
          <p:cNvPr id="2" name="Title 1"/>
          <p:cNvSpPr>
            <a:spLocks noGrp="1"/>
          </p:cNvSpPr>
          <p:nvPr>
            <p:ph type="ctrTitle" hasCustomPrompt="1"/>
          </p:nvPr>
        </p:nvSpPr>
        <p:spPr>
          <a:xfrm>
            <a:off x="623888" y="2688135"/>
            <a:ext cx="7896225" cy="779834"/>
          </a:xfrm>
          <a:ln>
            <a:noFill/>
          </a:ln>
        </p:spPr>
        <p:txBody>
          <a:bodyPr anchor="b">
            <a:normAutofit/>
          </a:bodyPr>
          <a:lstStyle>
            <a:lvl1pPr algn="ctr">
              <a:defRPr sz="3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23888" y="4240934"/>
            <a:ext cx="7896225" cy="839293"/>
          </a:xfrm>
          <a:ln>
            <a:noFill/>
          </a:ln>
        </p:spPr>
        <p:txBody>
          <a:bodyPr>
            <a:noAutofit/>
          </a:bodyPr>
          <a:lstStyle>
            <a:lvl1pPr marL="0" indent="0" algn="ctr">
              <a:buNone/>
              <a:defRPr sz="45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11" name="Text Placeholder 2"/>
          <p:cNvSpPr>
            <a:spLocks noGrp="1"/>
          </p:cNvSpPr>
          <p:nvPr>
            <p:ph type="body" idx="10"/>
          </p:nvPr>
        </p:nvSpPr>
        <p:spPr>
          <a:xfrm>
            <a:off x="623888" y="5331242"/>
            <a:ext cx="7886700" cy="551234"/>
          </a:xfrm>
        </p:spPr>
        <p:txBody>
          <a:bodyPr>
            <a:normAutofit/>
          </a:bodyPr>
          <a:lstStyle>
            <a:lvl1pPr marL="0" indent="0" algn="ctr">
              <a:buNone/>
              <a:defRPr sz="225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71975" y="3813301"/>
            <a:ext cx="400050" cy="82296"/>
          </a:xfrm>
          <a:prstGeom prst="rect">
            <a:avLst/>
          </a:prstGeom>
        </p:spPr>
      </p:pic>
    </p:spTree>
    <p:extLst>
      <p:ext uri="{BB962C8B-B14F-4D97-AF65-F5344CB8AC3E}">
        <p14:creationId xmlns:p14="http://schemas.microsoft.com/office/powerpoint/2010/main" val="1510393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1288" y="1569455"/>
            <a:ext cx="3781425" cy="1974938"/>
          </a:xfrm>
          <a:prstGeom prst="rect">
            <a:avLst/>
          </a:prstGeom>
        </p:spPr>
      </p:pic>
      <p:sp>
        <p:nvSpPr>
          <p:cNvPr id="2" name="Title 1"/>
          <p:cNvSpPr>
            <a:spLocks noGrp="1"/>
          </p:cNvSpPr>
          <p:nvPr>
            <p:ph type="ctrTitle" hasCustomPrompt="1"/>
          </p:nvPr>
        </p:nvSpPr>
        <p:spPr>
          <a:xfrm>
            <a:off x="0" y="3729535"/>
            <a:ext cx="9144000" cy="779834"/>
          </a:xfrm>
          <a:ln>
            <a:noFill/>
          </a:ln>
        </p:spPr>
        <p:txBody>
          <a:bodyPr anchor="b">
            <a:normAutofit/>
          </a:bodyPr>
          <a:lstStyle>
            <a:lvl1pPr algn="ctr">
              <a:defRPr sz="3000" b="1">
                <a:solidFill>
                  <a:schemeClr val="bg1"/>
                </a:solidFill>
              </a:defRPr>
            </a:lvl1pPr>
          </a:lstStyle>
          <a:p>
            <a:r>
              <a:rPr lang="en-US"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144"/>
          </a:xfrm>
          <a:prstGeom prst="rect">
            <a:avLst/>
          </a:prstGeom>
        </p:spPr>
      </p:pic>
      <p:sp>
        <p:nvSpPr>
          <p:cNvPr id="9" name="Title 1"/>
          <p:cNvSpPr>
            <a:spLocks noGrp="1"/>
          </p:cNvSpPr>
          <p:nvPr>
            <p:ph type="title"/>
          </p:nvPr>
        </p:nvSpPr>
        <p:spPr>
          <a:xfrm>
            <a:off x="200025" y="241300"/>
            <a:ext cx="7715250" cy="520700"/>
          </a:xfrm>
        </p:spPr>
        <p:txBody>
          <a:bodyPr>
            <a:noAutofit/>
          </a:bodyPr>
          <a:lstStyle>
            <a:lvl1pPr>
              <a:defRPr sz="3000" b="1" i="0">
                <a:solidFill>
                  <a:schemeClr val="bg1"/>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sz="half" idx="1"/>
          </p:nvPr>
        </p:nvSpPr>
        <p:spPr>
          <a:xfrm>
            <a:off x="436421" y="1039091"/>
            <a:ext cx="3834245" cy="5137872"/>
          </a:xfrm>
        </p:spPr>
        <p:txBody>
          <a:bodyPr/>
          <a:lstStyle>
            <a:lvl1pPr>
              <a:defRPr b="0" i="0">
                <a:solidFill>
                  <a:srgbClr val="0E1D3F"/>
                </a:solidFill>
                <a:latin typeface="Arial" charset="0"/>
                <a:ea typeface="Arial" charset="0"/>
                <a:cs typeface="Arial" charset="0"/>
              </a:defRPr>
            </a:lvl1pPr>
            <a:lvl2pPr>
              <a:defRPr b="0" i="0">
                <a:solidFill>
                  <a:srgbClr val="0E1D3F"/>
                </a:solidFill>
                <a:latin typeface="Arial" charset="0"/>
                <a:ea typeface="Arial" charset="0"/>
                <a:cs typeface="Arial" charset="0"/>
              </a:defRPr>
            </a:lvl2pPr>
            <a:lvl3pPr>
              <a:defRPr b="0" i="0">
                <a:solidFill>
                  <a:srgbClr val="0E1D3F"/>
                </a:solidFill>
                <a:latin typeface="Arial" charset="0"/>
                <a:ea typeface="Arial" charset="0"/>
                <a:cs typeface="Arial" charset="0"/>
              </a:defRPr>
            </a:lvl3pPr>
            <a:lvl4pPr>
              <a:defRPr b="0" i="0">
                <a:solidFill>
                  <a:srgbClr val="0E1D3F"/>
                </a:solidFill>
                <a:latin typeface="Arial" charset="0"/>
                <a:ea typeface="Arial" charset="0"/>
                <a:cs typeface="Arial" charset="0"/>
              </a:defRPr>
            </a:lvl4pPr>
            <a:lvl5pPr>
              <a:defRPr b="0" i="0">
                <a:solidFill>
                  <a:srgbClr val="0E1D3F"/>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7082" y="1039091"/>
            <a:ext cx="4000500" cy="5137872"/>
          </a:xfrm>
        </p:spPr>
        <p:txBody>
          <a:bodyPr/>
          <a:lstStyle>
            <a:lvl1pPr>
              <a:defRPr b="0" i="0">
                <a:solidFill>
                  <a:srgbClr val="0E1D3F"/>
                </a:solidFill>
                <a:latin typeface="Arial" charset="0"/>
                <a:ea typeface="Arial" charset="0"/>
                <a:cs typeface="Arial" charset="0"/>
              </a:defRPr>
            </a:lvl1pPr>
            <a:lvl2pPr>
              <a:defRPr b="0" i="0">
                <a:solidFill>
                  <a:srgbClr val="0E1D3F"/>
                </a:solidFill>
                <a:latin typeface="Arial" charset="0"/>
                <a:ea typeface="Arial" charset="0"/>
                <a:cs typeface="Arial" charset="0"/>
              </a:defRPr>
            </a:lvl2pPr>
            <a:lvl3pPr>
              <a:defRPr b="0" i="0">
                <a:solidFill>
                  <a:srgbClr val="0E1D3F"/>
                </a:solidFill>
                <a:latin typeface="Arial" charset="0"/>
                <a:ea typeface="Arial" charset="0"/>
                <a:cs typeface="Arial" charset="0"/>
              </a:defRPr>
            </a:lvl3pPr>
            <a:lvl4pPr>
              <a:defRPr b="0" i="0">
                <a:solidFill>
                  <a:srgbClr val="0E1D3F"/>
                </a:solidFill>
                <a:latin typeface="Arial" charset="0"/>
                <a:ea typeface="Arial" charset="0"/>
                <a:cs typeface="Arial" charset="0"/>
              </a:defRPr>
            </a:lvl4pPr>
            <a:lvl5pPr>
              <a:defRPr b="0" i="0">
                <a:solidFill>
                  <a:srgbClr val="0E1D3F"/>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6933334" y="6356355"/>
            <a:ext cx="2057400" cy="365125"/>
          </a:xfrm>
        </p:spPr>
        <p:txBody>
          <a:bodyPr/>
          <a:lstStyle>
            <a:lvl1pPr>
              <a:defRPr b="0" i="0">
                <a:latin typeface="Gotham HTF Book" charset="0"/>
                <a:ea typeface="Gotham HTF Book" charset="0"/>
                <a:cs typeface="Gotham HTF Book" charset="0"/>
              </a:defRPr>
            </a:lvl1pPr>
          </a:lstStyle>
          <a:p>
            <a:fld id="{1CF27752-61C2-6C4E-8AA4-8910C2328EE8}" type="slidenum">
              <a:rPr lang="en-US" smtClean="0"/>
              <a:pPr/>
              <a:t>‹#›</a:t>
            </a:fld>
            <a:endParaRPr lang="en-US" dirty="0"/>
          </a:p>
        </p:txBody>
      </p:sp>
    </p:spTree>
    <p:extLst>
      <p:ext uri="{BB962C8B-B14F-4D97-AF65-F5344CB8AC3E}">
        <p14:creationId xmlns:p14="http://schemas.microsoft.com/office/powerpoint/2010/main" val="127209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93" y="1226127"/>
            <a:ext cx="8208818" cy="4950836"/>
          </a:xfrm>
        </p:spPr>
        <p:txBody>
          <a:bodyPr/>
          <a:lstStyle>
            <a:lvl1pPr>
              <a:defRPr b="0" i="0">
                <a:solidFill>
                  <a:srgbClr val="0E1D3F"/>
                </a:solidFill>
                <a:latin typeface="Arial" charset="0"/>
                <a:ea typeface="Arial" charset="0"/>
                <a:cs typeface="Arial" charset="0"/>
              </a:defRPr>
            </a:lvl1pPr>
            <a:lvl2pPr>
              <a:defRPr b="0" i="0">
                <a:solidFill>
                  <a:srgbClr val="0E1D3F"/>
                </a:solidFill>
                <a:latin typeface="Arial" charset="0"/>
                <a:ea typeface="Arial" charset="0"/>
                <a:cs typeface="Arial" charset="0"/>
              </a:defRPr>
            </a:lvl2pPr>
            <a:lvl3pPr>
              <a:defRPr b="0" i="0">
                <a:solidFill>
                  <a:srgbClr val="0E1D3F"/>
                </a:solidFill>
                <a:latin typeface="Arial" charset="0"/>
                <a:ea typeface="Arial" charset="0"/>
                <a:cs typeface="Arial" charset="0"/>
              </a:defRPr>
            </a:lvl3pPr>
            <a:lvl4pPr>
              <a:defRPr b="0" i="0">
                <a:solidFill>
                  <a:srgbClr val="0E1D3F"/>
                </a:solidFill>
                <a:latin typeface="Arial" charset="0"/>
                <a:ea typeface="Arial" charset="0"/>
                <a:cs typeface="Arial" charset="0"/>
              </a:defRPr>
            </a:lvl4pPr>
            <a:lvl5pPr>
              <a:defRPr b="0" i="0">
                <a:solidFill>
                  <a:srgbClr val="0E1D3F"/>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00025" y="241300"/>
            <a:ext cx="8476384" cy="520700"/>
          </a:xfrm>
        </p:spPr>
        <p:txBody>
          <a:bodyPr>
            <a:noAutofit/>
          </a:bodyPr>
          <a:lstStyle>
            <a:lvl1pPr>
              <a:defRPr sz="3000" b="1" i="0">
                <a:solidFill>
                  <a:srgbClr val="0E1D3F"/>
                </a:solidFill>
                <a:latin typeface="Arial" charset="0"/>
                <a:ea typeface="Arial" charset="0"/>
                <a:cs typeface="Arial" charset="0"/>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915" y="5878818"/>
            <a:ext cx="1285494" cy="76227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759BA6B-0668-4736-85A1-AA6D0155F1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60641" y="304806"/>
            <a:ext cx="52911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1257056" y="2879647"/>
            <a:ext cx="8229600" cy="32003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926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2DFBC-3FF4-594B-A6AD-E6768C986C28}"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27752-61C2-6C4E-8AA4-8910C2328EE8}" type="slidenum">
              <a:rPr lang="en-US" smtClean="0"/>
              <a:t>‹#›</a:t>
            </a:fld>
            <a:endParaRPr lang="en-US" dirty="0"/>
          </a:p>
        </p:txBody>
      </p:sp>
    </p:spTree>
    <p:extLst>
      <p:ext uri="{BB962C8B-B14F-4D97-AF65-F5344CB8AC3E}">
        <p14:creationId xmlns:p14="http://schemas.microsoft.com/office/powerpoint/2010/main" val="195001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52DFBC-3FF4-594B-A6AD-E6768C986C28}"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27752-61C2-6C4E-8AA4-8910C2328EE8}" type="slidenum">
              <a:rPr lang="en-US" smtClean="0"/>
              <a:t>‹#›</a:t>
            </a:fld>
            <a:endParaRPr lang="en-US" dirty="0"/>
          </a:p>
        </p:txBody>
      </p:sp>
    </p:spTree>
    <p:extLst>
      <p:ext uri="{BB962C8B-B14F-4D97-AF65-F5344CB8AC3E}">
        <p14:creationId xmlns:p14="http://schemas.microsoft.com/office/powerpoint/2010/main" val="81226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27752-61C2-6C4E-8AA4-8910C2328EE8}" type="slidenum">
              <a:rPr lang="en-US" smtClean="0"/>
              <a:pPr/>
              <a:t>‹#›</a:t>
            </a:fld>
            <a:endParaRPr lang="en-US" dirty="0"/>
          </a:p>
        </p:txBody>
      </p:sp>
      <p:pic>
        <p:nvPicPr>
          <p:cNvPr id="8" name="Picture 7">
            <a:extLst>
              <a:ext uri="{FF2B5EF4-FFF2-40B4-BE49-F238E27FC236}">
                <a16:creationId xmlns:a16="http://schemas.microsoft.com/office/drawing/2014/main" id="{C38417BD-2D27-44F2-A946-5699038939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144"/>
          </a:xfrm>
          <a:prstGeom prst="rect">
            <a:avLst/>
          </a:prstGeom>
        </p:spPr>
      </p:pic>
    </p:spTree>
    <p:extLst>
      <p:ext uri="{BB962C8B-B14F-4D97-AF65-F5344CB8AC3E}">
        <p14:creationId xmlns:p14="http://schemas.microsoft.com/office/powerpoint/2010/main" val="278006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52DFBC-3FF4-594B-A6AD-E6768C986C28}" type="datetimeFigureOut">
              <a:rPr lang="en-US" smtClean="0"/>
              <a:t>9/27/2021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F27752-61C2-6C4E-8AA4-8910C2328EE8}" type="slidenum">
              <a:rPr lang="en-US" smtClean="0"/>
              <a:t>‹#›</a:t>
            </a:fld>
            <a:endParaRPr lang="en-US" dirty="0"/>
          </a:p>
        </p:txBody>
      </p:sp>
    </p:spTree>
    <p:extLst>
      <p:ext uri="{BB962C8B-B14F-4D97-AF65-F5344CB8AC3E}">
        <p14:creationId xmlns:p14="http://schemas.microsoft.com/office/powerpoint/2010/main" val="3330872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52DFBC-3FF4-594B-A6AD-E6768C986C28}" type="datetimeFigureOut">
              <a:rPr lang="en-US" smtClean="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F27752-61C2-6C4E-8AA4-8910C2328EE8}" type="slidenum">
              <a:rPr lang="en-US" smtClean="0"/>
              <a:t>‹#›</a:t>
            </a:fld>
            <a:endParaRPr lang="en-US" dirty="0"/>
          </a:p>
        </p:txBody>
      </p:sp>
    </p:spTree>
    <p:extLst>
      <p:ext uri="{BB962C8B-B14F-4D97-AF65-F5344CB8AC3E}">
        <p14:creationId xmlns:p14="http://schemas.microsoft.com/office/powerpoint/2010/main" val="19275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Content Placeholder 10">
            <a:extLst>
              <a:ext uri="{FF2B5EF4-FFF2-40B4-BE49-F238E27FC236}">
                <a16:creationId xmlns:a16="http://schemas.microsoft.com/office/drawing/2014/main" id="{AC00AB40-6980-41A7-A521-BD0982A57E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8527" y="6019806"/>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69596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52DFBC-3FF4-594B-A6AD-E6768C986C28}" type="datetimeFigureOut">
              <a:rPr lang="en-US" smtClean="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27752-61C2-6C4E-8AA4-8910C2328EE8}" type="slidenum">
              <a:rPr lang="en-US" smtClean="0"/>
              <a:t>‹#›</a:t>
            </a:fld>
            <a:endParaRPr lang="en-US" dirty="0"/>
          </a:p>
        </p:txBody>
      </p:sp>
    </p:spTree>
    <p:extLst>
      <p:ext uri="{BB962C8B-B14F-4D97-AF65-F5344CB8AC3E}">
        <p14:creationId xmlns:p14="http://schemas.microsoft.com/office/powerpoint/2010/main" val="111021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52DFBC-3FF4-594B-A6AD-E6768C986C28}" type="datetimeFigureOut">
              <a:rPr lang="en-US" smtClean="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27752-61C2-6C4E-8AA4-8910C2328EE8}" type="slidenum">
              <a:rPr lang="en-US" smtClean="0"/>
              <a:t>‹#›</a:t>
            </a:fld>
            <a:endParaRPr lang="en-US" dirty="0"/>
          </a:p>
        </p:txBody>
      </p:sp>
    </p:spTree>
    <p:extLst>
      <p:ext uri="{BB962C8B-B14F-4D97-AF65-F5344CB8AC3E}">
        <p14:creationId xmlns:p14="http://schemas.microsoft.com/office/powerpoint/2010/main" val="146184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2DFBC-3FF4-594B-A6AD-E6768C986C28}" type="datetimeFigureOut">
              <a:rPr lang="en-US" smtClean="0"/>
              <a:t>9/27/2021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27752-61C2-6C4E-8AA4-8910C2328EE8}" type="slidenum">
              <a:rPr lang="en-US" smtClean="0"/>
              <a:t>‹#›</a:t>
            </a:fld>
            <a:endParaRPr lang="en-US" dirty="0"/>
          </a:p>
        </p:txBody>
      </p:sp>
    </p:spTree>
    <p:extLst>
      <p:ext uri="{BB962C8B-B14F-4D97-AF65-F5344CB8AC3E}">
        <p14:creationId xmlns:p14="http://schemas.microsoft.com/office/powerpoint/2010/main" val="13199683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56" r:id="rId14"/>
    <p:sldLayoutId id="2147483658" r:id="rId15"/>
    <p:sldLayoutId id="2147483652" r:id="rId16"/>
    <p:sldLayoutId id="2147483660" r:id="rId17"/>
    <p:sldLayoutId id="214748366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coronavirus/2019-ncov/if-you-are-sick/quarantine.html?CDC_AA_refVal=https%3A%2F%2Fwww.cdc.gov%2Fcoronavirus%2F2019-ncov%2Fif-you-are-sick%2Fquarantine-isolation.html"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1BBC54-8879-4F0B-847A-69BF0A411DDD}"/>
              </a:ext>
            </a:extLst>
          </p:cNvPr>
          <p:cNvSpPr>
            <a:spLocks noGrp="1"/>
          </p:cNvSpPr>
          <p:nvPr>
            <p:ph type="body" idx="10"/>
          </p:nvPr>
        </p:nvSpPr>
        <p:spPr>
          <a:xfrm>
            <a:off x="461319" y="4584778"/>
            <a:ext cx="8311978" cy="1544173"/>
          </a:xfrm>
        </p:spPr>
        <p:txBody>
          <a:bodyPr>
            <a:noAutofit/>
          </a:bodyPr>
          <a:lstStyle/>
          <a:p>
            <a:pPr>
              <a:defRPr/>
            </a:pPr>
            <a:r>
              <a:rPr lang="en-US" altLang="en-US" sz="1500" b="1" cap="all" dirty="0">
                <a:latin typeface="Arial" panose="020B0604020202020204" pitchFamily="34" charset="0"/>
                <a:cs typeface="Arial" panose="020B0604020202020204" pitchFamily="34" charset="0"/>
              </a:rPr>
              <a:t>T</a:t>
            </a:r>
            <a:r>
              <a:rPr lang="en-US" altLang="en-US" sz="1500" b="1" dirty="0">
                <a:latin typeface="Arial" panose="020B0604020202020204" pitchFamily="34" charset="0"/>
                <a:cs typeface="Arial" panose="020B0604020202020204" pitchFamily="34" charset="0"/>
              </a:rPr>
              <a:t>his presentation contains an overview of U.S. Ski &amp; Snowboard’s </a:t>
            </a:r>
          </a:p>
          <a:p>
            <a:pPr>
              <a:defRPr/>
            </a:pPr>
            <a:r>
              <a:rPr lang="en-US" altLang="en-US" sz="1500" b="1" dirty="0">
                <a:latin typeface="Arial" panose="020B0604020202020204" pitchFamily="34" charset="0"/>
                <a:cs typeface="Arial" panose="020B0604020202020204" pitchFamily="34" charset="0"/>
              </a:rPr>
              <a:t>“</a:t>
            </a:r>
            <a:r>
              <a:rPr lang="en-US" sz="1500" b="1" i="0" u="none" strike="noStrike" baseline="0" dirty="0">
                <a:latin typeface="Arial" panose="020B0604020202020204" pitchFamily="34" charset="0"/>
                <a:cs typeface="Arial" panose="020B0604020202020204" pitchFamily="34" charset="0"/>
              </a:rPr>
              <a:t>COVID-19 ALPINE DOMESTIC COMPETITIONS GUIDANCE</a:t>
            </a:r>
            <a:r>
              <a:rPr lang="en-US" altLang="en-US" sz="1500" b="1" dirty="0">
                <a:latin typeface="Arial" panose="020B0604020202020204" pitchFamily="34" charset="0"/>
                <a:cs typeface="Arial" panose="020B0604020202020204" pitchFamily="34" charset="0"/>
              </a:rPr>
              <a:t>”</a:t>
            </a:r>
          </a:p>
          <a:p>
            <a:pPr>
              <a:defRPr/>
            </a:pPr>
            <a:r>
              <a:rPr lang="en-US" altLang="en-US" sz="1500" b="1" dirty="0">
                <a:latin typeface="Arial" panose="020B0604020202020204" pitchFamily="34" charset="0"/>
                <a:cs typeface="Arial" panose="020B0604020202020204" pitchFamily="34" charset="0"/>
              </a:rPr>
              <a:t>Please refer to most current requirements as posted on the </a:t>
            </a:r>
          </a:p>
          <a:p>
            <a:pPr>
              <a:defRPr/>
            </a:pPr>
            <a:r>
              <a:rPr lang="en-US" altLang="en-US" sz="1500" b="1" dirty="0">
                <a:latin typeface="Arial" panose="020B0604020202020204" pitchFamily="34" charset="0"/>
                <a:cs typeface="Arial" panose="020B0604020202020204" pitchFamily="34" charset="0"/>
              </a:rPr>
              <a:t>U.S. Ski &amp; Snowboard COVID-19 webpage: </a:t>
            </a:r>
          </a:p>
          <a:p>
            <a:pPr>
              <a:defRPr/>
            </a:pPr>
            <a:r>
              <a:rPr lang="en-US" sz="1500" b="1" dirty="0">
                <a:latin typeface="Arial" panose="020B0604020202020204" pitchFamily="34" charset="0"/>
                <a:cs typeface="Arial" panose="020B0604020202020204" pitchFamily="34" charset="0"/>
              </a:rPr>
              <a:t>usskiandsnowboard.org/covid-19</a:t>
            </a:r>
          </a:p>
        </p:txBody>
      </p:sp>
      <p:sp>
        <p:nvSpPr>
          <p:cNvPr id="4" name="Title 3">
            <a:extLst>
              <a:ext uri="{FF2B5EF4-FFF2-40B4-BE49-F238E27FC236}">
                <a16:creationId xmlns:a16="http://schemas.microsoft.com/office/drawing/2014/main" id="{F7508D2D-8F19-4356-9315-785C96A460B9}"/>
              </a:ext>
            </a:extLst>
          </p:cNvPr>
          <p:cNvSpPr>
            <a:spLocks noGrp="1"/>
          </p:cNvSpPr>
          <p:nvPr>
            <p:ph type="ctrTitle" idx="4294967295"/>
          </p:nvPr>
        </p:nvSpPr>
        <p:spPr>
          <a:xfrm>
            <a:off x="604838" y="2858273"/>
            <a:ext cx="7896225" cy="1644650"/>
          </a:xfrm>
        </p:spPr>
        <p:txBody>
          <a:bodyPr>
            <a:normAutofit/>
          </a:bodyPr>
          <a:lstStyle/>
          <a:p>
            <a:pPr algn="ctr">
              <a:spcAft>
                <a:spcPts val="1350"/>
              </a:spcAft>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2022</a:t>
            </a:r>
            <a:b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0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COVID-19 </a:t>
            </a:r>
            <a:br>
              <a:rPr lang="en-US" sz="30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US" sz="3000" b="1" cap="all"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Best Practices Guidelines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77826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A4475-CFA3-45D3-BA81-CB35B639CE93}"/>
              </a:ext>
            </a:extLst>
          </p:cNvPr>
          <p:cNvSpPr>
            <a:spLocks noGrp="1"/>
          </p:cNvSpPr>
          <p:nvPr>
            <p:ph idx="1"/>
          </p:nvPr>
        </p:nvSpPr>
        <p:spPr>
          <a:xfrm>
            <a:off x="151331" y="1085495"/>
            <a:ext cx="8841338" cy="5156684"/>
          </a:xfrm>
        </p:spPr>
        <p:txBody>
          <a:bodyPr rtlCol="0">
            <a:noAutofit/>
          </a:bodyPr>
          <a:lstStyle/>
          <a:p>
            <a:pPr fontAlgn="base">
              <a:lnSpc>
                <a:spcPct val="107000"/>
              </a:lnSpc>
              <a:spcBef>
                <a:spcPts val="600"/>
              </a:spcBef>
              <a:tabLst>
                <a:tab pos="457200" algn="l"/>
              </a:tabLs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Immediately separate anyone who has tested positive or has COVID-19 </a:t>
            </a:r>
            <a:r>
              <a:rPr lang="en-US" sz="1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symptoms</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(i.e., fever, cough, shortness of breath). </a:t>
            </a:r>
          </a:p>
          <a:p>
            <a:pPr fontAlgn="base">
              <a:lnSpc>
                <a:spcPct val="107000"/>
              </a:lnSpc>
              <a:spcBef>
                <a:spcPts val="600"/>
              </a:spcBef>
              <a:tabLst>
                <a:tab pos="457200" algn="l"/>
              </a:tabLs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local health department and the event  COVID-19 Coordinator </a:t>
            </a: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should </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 notified and arrangements should be made to transport the individual home or to a quarantined area. </a:t>
            </a:r>
          </a:p>
          <a:p>
            <a:pPr fontAlgn="base">
              <a:lnSpc>
                <a:spcPct val="107000"/>
              </a:lnSpc>
              <a:spcBef>
                <a:spcPts val="600"/>
              </a:spcBef>
              <a:tabLst>
                <a:tab pos="457200" algn="l"/>
              </a:tabLs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an individual tests positive in the 48 hours after the conclusion of the race, they should notify the race’s COVID Coordinator. </a:t>
            </a:r>
          </a:p>
          <a:p>
            <a:pPr fontAlgn="base">
              <a:lnSpc>
                <a:spcPct val="107000"/>
              </a:lnSpc>
              <a:spcBef>
                <a:spcPts val="600"/>
              </a:spcBef>
              <a:tabLst>
                <a:tab pos="457200" algn="l"/>
              </a:tabLs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Any participant who tests positive for COVID-19 must follow the current </a:t>
            </a:r>
            <a:r>
              <a:rPr lang="en-US" sz="1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CDC guidelines</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for quarantine prior to returning to training and competitions.</a:t>
            </a: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Bef>
                <a:spcPts val="600"/>
              </a:spcBef>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Any participant who has had close contact with a positive COVID-19 case must follow CDC</a:t>
            </a:r>
            <a:r>
              <a:rPr lang="en-US" sz="1900"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1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When to Quarantine </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guidelines before participating in a subsequent U.S. Ski &amp; Snowboard race.</a:t>
            </a:r>
          </a:p>
          <a:p>
            <a:pPr fontAlgn="base">
              <a:lnSpc>
                <a:spcPct val="107000"/>
              </a:lnSpc>
              <a:spcBef>
                <a:spcPts val="600"/>
              </a:spcBef>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Unvaccinated individuals who have had close contact with a person who is COVID-19+ should isolate for a period of 10 days, which can be shortened </a:t>
            </a:r>
            <a:r>
              <a:rPr lang="en-US" sz="1900" dirty="0">
                <a:solidFill>
                  <a:srgbClr val="000000"/>
                </a:solidFill>
                <a:effectLst/>
                <a:latin typeface="Arial" panose="020B0604020202020204" pitchFamily="34" charset="0"/>
                <a:ea typeface="Times New Roman" panose="02020603050405020304" pitchFamily="18" charset="0"/>
              </a:rPr>
              <a:t>to 7 days with a negative test result taken between days 5-7 per the</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CDC.</a:t>
            </a:r>
            <a:endParaRPr lang="en-US" sz="19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314" name="Title 1">
            <a:extLst>
              <a:ext uri="{FF2B5EF4-FFF2-40B4-BE49-F238E27FC236}">
                <a16:creationId xmlns:a16="http://schemas.microsoft.com/office/drawing/2014/main" id="{9CD16BBA-9A28-4BC8-8DE7-E39EF5E9AFD8}"/>
              </a:ext>
            </a:extLst>
          </p:cNvPr>
          <p:cNvSpPr>
            <a:spLocks noGrp="1"/>
          </p:cNvSpPr>
          <p:nvPr>
            <p:ph type="title"/>
          </p:nvPr>
        </p:nvSpPr>
        <p:spPr>
          <a:xfrm>
            <a:off x="235307" y="83976"/>
            <a:ext cx="8001583" cy="793102"/>
          </a:xfrm>
        </p:spPr>
        <p:txBody>
          <a:bodyPr/>
          <a:lstStyle/>
          <a:p>
            <a:pPr eaLnBrk="1" hangingPunct="1">
              <a:defRPr/>
            </a:pPr>
            <a:r>
              <a:rPr lang="en-US" altLang="en-US" sz="2775" dirty="0">
                <a:effectLst>
                  <a:outerShdw blurRad="38100" dist="38100" dir="2700000" algn="tl">
                    <a:srgbClr val="000000">
                      <a:alpha val="43137"/>
                    </a:srgbClr>
                  </a:outerShdw>
                </a:effectLst>
                <a:latin typeface="Arial Bold" pitchFamily="34" charset="0"/>
                <a:cs typeface="Arial Bold" pitchFamily="34" charset="0"/>
              </a:rPr>
              <a:t>AFTER EVENT: SYMPTOMATIC or POSITIVE FOR COVID-19  </a:t>
            </a:r>
          </a:p>
        </p:txBody>
      </p:sp>
    </p:spTree>
    <p:extLst>
      <p:ext uri="{BB962C8B-B14F-4D97-AF65-F5344CB8AC3E}">
        <p14:creationId xmlns:p14="http://schemas.microsoft.com/office/powerpoint/2010/main" val="393505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34F15D-A190-4B18-A8B1-480CFC1FC8FE}"/>
              </a:ext>
            </a:extLst>
          </p:cNvPr>
          <p:cNvSpPr>
            <a:spLocks noGrp="1"/>
          </p:cNvSpPr>
          <p:nvPr>
            <p:ph idx="1"/>
          </p:nvPr>
        </p:nvSpPr>
        <p:spPr>
          <a:xfrm>
            <a:off x="332649" y="1771686"/>
            <a:ext cx="8478701" cy="4115930"/>
          </a:xfrm>
        </p:spPr>
        <p:txBody>
          <a:bodyPr>
            <a:normAutofit fontScale="92500" lnSpcReduction="10000"/>
          </a:bodyPr>
          <a:lstStyle/>
          <a:p>
            <a:pPr marL="257168" indent="-257168">
              <a:lnSpc>
                <a:spcPct val="110000"/>
              </a:lnSpc>
              <a:spcBef>
                <a:spcPts val="6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COVID-19 Coordinator is required. </a:t>
            </a:r>
          </a:p>
          <a:p>
            <a:pPr marL="257168" indent="-257168">
              <a:lnSpc>
                <a:spcPct val="11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COVID-19 Coordinator is appointed by the Organizing Committee and is a member of the Organizing Committee.</a:t>
            </a:r>
          </a:p>
          <a:p>
            <a:pPr marL="257168" indent="-257168">
              <a:lnSpc>
                <a:spcPct val="11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Requirements for position of COVID-19 Coordinator</a:t>
            </a:r>
          </a:p>
          <a:p>
            <a:pPr marL="0" indent="0">
              <a:lnSpc>
                <a:spcPct val="110000"/>
              </a:lnSpc>
              <a:spcBef>
                <a:spcPts val="600"/>
              </a:spcBef>
              <a:buNone/>
              <a:defRPr/>
            </a:pPr>
            <a:r>
              <a:rPr lang="en-US" sz="2400" dirty="0">
                <a:latin typeface="Arial" panose="020B0604020202020204" pitchFamily="34" charset="0"/>
                <a:cs typeface="Arial" panose="020B0604020202020204" pitchFamily="34" charset="0"/>
              </a:rPr>
              <a:t>    - Medical background (preferred)</a:t>
            </a:r>
          </a:p>
          <a:p>
            <a:pPr marL="0" indent="0">
              <a:lnSpc>
                <a:spcPct val="110000"/>
              </a:lnSpc>
              <a:spcBef>
                <a:spcPts val="600"/>
              </a:spcBef>
              <a:buNone/>
              <a:defRPr/>
            </a:pPr>
            <a:r>
              <a:rPr lang="en-US" sz="2400" dirty="0">
                <a:latin typeface="Arial" panose="020B0604020202020204" pitchFamily="34" charset="0"/>
                <a:cs typeface="Arial" panose="020B0604020202020204" pitchFamily="34" charset="0"/>
              </a:rPr>
              <a:t>    - U.S. Ski &amp; Snowboard Volunteer (minimum requirement) </a:t>
            </a:r>
          </a:p>
          <a:p>
            <a:pPr marL="0" indent="0">
              <a:lnSpc>
                <a:spcPct val="110000"/>
              </a:lnSpc>
              <a:spcBef>
                <a:spcPts val="1200"/>
              </a:spcBef>
              <a:buNone/>
              <a:defRPr/>
            </a:pPr>
            <a:r>
              <a:rPr lang="en-US" sz="2400" dirty="0">
                <a:latin typeface="Arial" panose="020B0604020202020204" pitchFamily="34" charset="0"/>
                <a:cs typeface="Arial" panose="020B0604020202020204" pitchFamily="34" charset="0"/>
              </a:rPr>
              <a:t>      (Official, Coach/Official memberships would be acceptable as   </a:t>
            </a:r>
          </a:p>
          <a:p>
            <a:pPr marL="0" indent="0">
              <a:lnSpc>
                <a:spcPct val="110000"/>
              </a:lnSpc>
              <a:spcBef>
                <a:spcPts val="0"/>
              </a:spcBef>
              <a:buNone/>
              <a:defRPr/>
            </a:pPr>
            <a:r>
              <a:rPr lang="en-US" sz="2400" dirty="0">
                <a:latin typeface="Arial" panose="020B0604020202020204" pitchFamily="34" charset="0"/>
                <a:cs typeface="Arial" panose="020B0604020202020204" pitchFamily="34" charset="0"/>
              </a:rPr>
              <a:t>       these membership categories also require SafeSport Training  </a:t>
            </a:r>
          </a:p>
          <a:p>
            <a:pPr marL="0" indent="0">
              <a:lnSpc>
                <a:spcPct val="110000"/>
              </a:lnSpc>
              <a:spcBef>
                <a:spcPts val="0"/>
              </a:spcBef>
              <a:buNone/>
              <a:defRPr/>
            </a:pPr>
            <a:r>
              <a:rPr lang="en-US" sz="2400" dirty="0">
                <a:latin typeface="Arial" panose="020B0604020202020204" pitchFamily="34" charset="0"/>
                <a:cs typeface="Arial" panose="020B0604020202020204" pitchFamily="34" charset="0"/>
              </a:rPr>
              <a:t>       and background screening.)</a:t>
            </a:r>
          </a:p>
          <a:p>
            <a:pPr marL="0" indent="0">
              <a:lnSpc>
                <a:spcPct val="100000"/>
              </a:lnSpc>
              <a:spcBef>
                <a:spcPts val="0"/>
              </a:spcBef>
              <a:buNone/>
              <a:defRPr/>
            </a:pPr>
            <a:endParaRPr lang="en-US" sz="2600" dirty="0">
              <a:latin typeface="Arial" panose="020B0604020202020204" pitchFamily="34" charset="0"/>
              <a:cs typeface="Arial" panose="020B0604020202020204" pitchFamily="34" charset="0"/>
            </a:endParaRPr>
          </a:p>
          <a:p>
            <a:pPr marL="0" indent="0">
              <a:lnSpc>
                <a:spcPct val="100000"/>
              </a:lnSpc>
              <a:spcBef>
                <a:spcPts val="0"/>
              </a:spcBef>
              <a:buNone/>
              <a:defRPr/>
            </a:pPr>
            <a:endParaRPr lang="en-US" sz="2600" dirty="0">
              <a:latin typeface="Arial" panose="020B0604020202020204" pitchFamily="34" charset="0"/>
              <a:cs typeface="Arial" panose="020B0604020202020204" pitchFamily="34" charset="0"/>
            </a:endParaRPr>
          </a:p>
          <a:p>
            <a:pPr marL="0" indent="0">
              <a:buNone/>
            </a:pPr>
            <a:endParaRPr lang="en-US" dirty="0"/>
          </a:p>
        </p:txBody>
      </p:sp>
      <p:sp>
        <p:nvSpPr>
          <p:cNvPr id="3" name="Title 2">
            <a:extLst>
              <a:ext uri="{FF2B5EF4-FFF2-40B4-BE49-F238E27FC236}">
                <a16:creationId xmlns:a16="http://schemas.microsoft.com/office/drawing/2014/main" id="{19E00BC6-33D8-4503-B057-548F391F22A9}"/>
              </a:ext>
            </a:extLst>
          </p:cNvPr>
          <p:cNvSpPr>
            <a:spLocks noGrp="1"/>
          </p:cNvSpPr>
          <p:nvPr>
            <p:ph type="title"/>
          </p:nvPr>
        </p:nvSpPr>
        <p:spPr>
          <a:xfrm>
            <a:off x="200025" y="326638"/>
            <a:ext cx="7715250" cy="1177779"/>
          </a:xfrm>
        </p:spPr>
        <p:txBody>
          <a:bodyPr/>
          <a:lstStyle/>
          <a:p>
            <a:pPr>
              <a:defRPr/>
            </a:pPr>
            <a:br>
              <a:rPr lang="en-US" altLang="en-US" dirty="0">
                <a:effectLst>
                  <a:outerShdw blurRad="38100" dist="38100" dir="2700000" algn="tl">
                    <a:srgbClr val="000000">
                      <a:alpha val="43137"/>
                    </a:srgbClr>
                  </a:outerShdw>
                </a:effectLst>
                <a:latin typeface="Arial Bold" pitchFamily="34" charset="0"/>
                <a:cs typeface="Arial Bold" pitchFamily="34" charset="0"/>
              </a:rPr>
            </a:br>
            <a:r>
              <a:rPr lang="en-US" altLang="en-US" dirty="0">
                <a:effectLst>
                  <a:outerShdw blurRad="38100" dist="38100" dir="2700000" algn="tl">
                    <a:srgbClr val="000000">
                      <a:alpha val="43137"/>
                    </a:srgbClr>
                  </a:outerShdw>
                </a:effectLst>
                <a:latin typeface="Arial Bold" pitchFamily="34" charset="0"/>
                <a:cs typeface="Arial Bold" pitchFamily="34" charset="0"/>
              </a:rPr>
              <a:t>COVID-19 COORDINATOR:</a:t>
            </a:r>
            <a:br>
              <a:rPr lang="en-US" altLang="en-US" dirty="0">
                <a:effectLst>
                  <a:outerShdw blurRad="38100" dist="38100" dir="2700000" algn="tl">
                    <a:srgbClr val="000000">
                      <a:alpha val="43137"/>
                    </a:srgbClr>
                  </a:outerShdw>
                </a:effectLst>
                <a:latin typeface="Arial Bold" pitchFamily="34" charset="0"/>
                <a:cs typeface="Arial Bold" pitchFamily="34" charset="0"/>
              </a:rPr>
            </a:br>
            <a:r>
              <a:rPr lang="en-US" altLang="en-US" dirty="0">
                <a:effectLst>
                  <a:outerShdw blurRad="38100" dist="38100" dir="2700000" algn="tl">
                    <a:srgbClr val="000000">
                      <a:alpha val="43137"/>
                    </a:srgbClr>
                  </a:outerShdw>
                </a:effectLst>
                <a:latin typeface="Arial Bold" pitchFamily="34" charset="0"/>
                <a:cs typeface="Arial Bold" pitchFamily="34" charset="0"/>
              </a:rPr>
              <a:t> </a:t>
            </a:r>
            <a:br>
              <a:rPr lang="en-US" altLang="en-US" dirty="0">
                <a:effectLst>
                  <a:outerShdw blurRad="38100" dist="38100" dir="2700000" algn="tl">
                    <a:srgbClr val="000000">
                      <a:alpha val="43137"/>
                    </a:srgbClr>
                  </a:outerShdw>
                </a:effectLst>
                <a:latin typeface="Arial Bold" pitchFamily="34" charset="0"/>
                <a:cs typeface="Arial Bold" pitchFamily="34" charset="0"/>
              </a:rPr>
            </a:br>
            <a:r>
              <a:rPr lang="en-US" altLang="en-US" dirty="0">
                <a:solidFill>
                  <a:schemeClr val="tx1"/>
                </a:solidFill>
                <a:effectLst>
                  <a:outerShdw blurRad="38100" dist="38100" dir="2700000" algn="tl">
                    <a:srgbClr val="000000">
                      <a:alpha val="43137"/>
                    </a:srgbClr>
                  </a:outerShdw>
                </a:effectLst>
                <a:latin typeface="Arial Bold" pitchFamily="34" charset="0"/>
                <a:cs typeface="Arial Bold" pitchFamily="34" charset="0"/>
              </a:rPr>
              <a:t>Requirements and Appointment </a:t>
            </a:r>
            <a:br>
              <a:rPr lang="en-US"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148263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34F15D-A190-4B18-A8B1-480CFC1FC8FE}"/>
              </a:ext>
            </a:extLst>
          </p:cNvPr>
          <p:cNvSpPr>
            <a:spLocks noGrp="1"/>
          </p:cNvSpPr>
          <p:nvPr>
            <p:ph idx="1"/>
          </p:nvPr>
        </p:nvSpPr>
        <p:spPr>
          <a:xfrm>
            <a:off x="200025" y="1174526"/>
            <a:ext cx="8878661" cy="5086315"/>
          </a:xfrm>
        </p:spPr>
        <p:txBody>
          <a:bodyPr>
            <a:normAutofit fontScale="77500" lnSpcReduction="20000"/>
          </a:bodyPr>
          <a:lstStyle/>
          <a:p>
            <a:pPr marL="0" indent="0" fontAlgn="base">
              <a:lnSpc>
                <a:spcPct val="120000"/>
              </a:lnSpc>
              <a:spcBef>
                <a:spcPts val="600"/>
              </a:spcBef>
              <a:buSzPts val="1000"/>
              <a:buNone/>
              <a:tabLst>
                <a:tab pos="914400" algn="l"/>
              </a:tabLst>
            </a:pPr>
            <a:r>
              <a:rPr lang="en-US" sz="3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duties of the Covid-19 Coordinator include, but are not limited to:  </a:t>
            </a:r>
            <a:endParaRPr lang="en-US" sz="3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ct val="120000"/>
              </a:lnSpc>
              <a:spcBef>
                <a:spcPts val="600"/>
              </a:spcBef>
            </a:pPr>
            <a:r>
              <a:rPr lang="en-US" sz="3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Acting as the central contact point for all COVID-19 questions and concerns.</a:t>
            </a:r>
            <a:endParaRPr lang="en-US" sz="3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ct val="120000"/>
              </a:lnSpc>
              <a:spcBef>
                <a:spcPts val="600"/>
              </a:spcBef>
            </a:pPr>
            <a:r>
              <a:rPr lang="en-US" sz="3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Working with the OC</a:t>
            </a:r>
            <a:r>
              <a:rPr lang="en-US" sz="3400" dirty="0">
                <a:solidFill>
                  <a:schemeClr val="tx1"/>
                </a:solidFill>
                <a:latin typeface="Arial" panose="020B0604020202020204" pitchFamily="34" charset="0"/>
                <a:ea typeface="Times New Roman" panose="02020603050405020304" pitchFamily="18" charset="0"/>
                <a:cs typeface="Arial" panose="020B0604020202020204" pitchFamily="34" charset="0"/>
              </a:rPr>
              <a:t> to</a:t>
            </a:r>
            <a:r>
              <a:rPr lang="en-US" sz="3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communicate to all participants about the risks and symptoms of COVID-19,  transmission routes, mitigation strategies, and any additional local safety protocols.</a:t>
            </a:r>
            <a:endParaRPr lang="en-US" sz="3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ct val="120000"/>
              </a:lnSpc>
              <a:spcBef>
                <a:spcPts val="600"/>
              </a:spcBef>
            </a:pPr>
            <a:r>
              <a:rPr lang="en-US" sz="3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Working with local health authority on specific COVID-19 rules and regulations, including but not limited to: mass gathering limits (including field size), out-of-state quarantine rules (if any), and emergency protocols.</a:t>
            </a:r>
            <a:endParaRPr lang="en-US" sz="3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3" name="Title 2">
            <a:extLst>
              <a:ext uri="{FF2B5EF4-FFF2-40B4-BE49-F238E27FC236}">
                <a16:creationId xmlns:a16="http://schemas.microsoft.com/office/drawing/2014/main" id="{19E00BC6-33D8-4503-B057-548F391F22A9}"/>
              </a:ext>
            </a:extLst>
          </p:cNvPr>
          <p:cNvSpPr>
            <a:spLocks noGrp="1"/>
          </p:cNvSpPr>
          <p:nvPr>
            <p:ph type="title"/>
          </p:nvPr>
        </p:nvSpPr>
        <p:spPr>
          <a:xfrm>
            <a:off x="125380" y="205274"/>
            <a:ext cx="7715250" cy="643812"/>
          </a:xfrm>
        </p:spPr>
        <p:txBody>
          <a:bodyPr/>
          <a:lstStyle/>
          <a:p>
            <a:pPr>
              <a:lnSpc>
                <a:spcPct val="100000"/>
              </a:lnSpc>
              <a:defRPr/>
            </a:pPr>
            <a:br>
              <a:rPr lang="en-US" altLang="en-US" dirty="0">
                <a:effectLst>
                  <a:outerShdw blurRad="38100" dist="38100" dir="2700000" algn="tl">
                    <a:srgbClr val="000000">
                      <a:alpha val="43137"/>
                    </a:srgbClr>
                  </a:outerShdw>
                </a:effectLst>
                <a:latin typeface="Arial Bold" pitchFamily="34" charset="0"/>
                <a:cs typeface="Arial Bold" pitchFamily="34" charset="0"/>
              </a:rPr>
            </a:br>
            <a:br>
              <a:rPr lang="en-US" altLang="en-US" dirty="0">
                <a:effectLst>
                  <a:outerShdw blurRad="38100" dist="38100" dir="2700000" algn="tl">
                    <a:srgbClr val="000000">
                      <a:alpha val="43137"/>
                    </a:srgbClr>
                  </a:outerShdw>
                </a:effectLst>
                <a:latin typeface="Arial Bold" pitchFamily="34" charset="0"/>
                <a:cs typeface="Arial Bold" pitchFamily="34" charset="0"/>
              </a:rPr>
            </a:br>
            <a:r>
              <a:rPr lang="en-US" altLang="en-US" dirty="0">
                <a:effectLst>
                  <a:outerShdw blurRad="38100" dist="38100" dir="2700000" algn="tl">
                    <a:srgbClr val="000000">
                      <a:alpha val="43137"/>
                    </a:srgbClr>
                  </a:outerShdw>
                </a:effectLst>
                <a:latin typeface="Arial Bold" pitchFamily="34" charset="0"/>
                <a:cs typeface="Arial Bold" pitchFamily="34" charset="0"/>
              </a:rPr>
              <a:t>COVID-19 COORDINATOR: Duties</a:t>
            </a:r>
            <a:br>
              <a:rPr lang="en-US" altLang="en-US" dirty="0">
                <a:effectLst>
                  <a:outerShdw blurRad="38100" dist="38100" dir="2700000" algn="tl">
                    <a:srgbClr val="000000">
                      <a:alpha val="43137"/>
                    </a:srgbClr>
                  </a:outerShdw>
                </a:effectLst>
                <a:latin typeface="Arial Bold" pitchFamily="34" charset="0"/>
                <a:cs typeface="Arial Bold" pitchFamily="34" charset="0"/>
              </a:rPr>
            </a:br>
            <a:r>
              <a:rPr lang="en-US" altLang="en-US" dirty="0">
                <a:effectLst>
                  <a:outerShdw blurRad="38100" dist="38100" dir="2700000" algn="tl">
                    <a:srgbClr val="000000">
                      <a:alpha val="43137"/>
                    </a:srgbClr>
                  </a:outerShdw>
                </a:effectLst>
                <a:latin typeface="Arial Bold" pitchFamily="34" charset="0"/>
                <a:cs typeface="Arial Bold" pitchFamily="34" charset="0"/>
              </a:rPr>
              <a:t>  </a:t>
            </a:r>
            <a:br>
              <a:rPr lang="en-US" dirty="0">
                <a:solidFill>
                  <a:srgbClr val="FF0000"/>
                </a:solidFill>
              </a:rPr>
            </a:br>
            <a:r>
              <a:rPr lang="en-US" dirty="0">
                <a:solidFill>
                  <a:schemeClr val="tx1"/>
                </a:solidFill>
              </a:rPr>
              <a:t> </a:t>
            </a:r>
          </a:p>
        </p:txBody>
      </p:sp>
    </p:spTree>
    <p:extLst>
      <p:ext uri="{BB962C8B-B14F-4D97-AF65-F5344CB8AC3E}">
        <p14:creationId xmlns:p14="http://schemas.microsoft.com/office/powerpoint/2010/main" val="2036964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34F15D-A190-4B18-A8B1-480CFC1FC8FE}"/>
              </a:ext>
            </a:extLst>
          </p:cNvPr>
          <p:cNvSpPr>
            <a:spLocks noGrp="1"/>
          </p:cNvSpPr>
          <p:nvPr>
            <p:ph idx="1"/>
          </p:nvPr>
        </p:nvSpPr>
        <p:spPr>
          <a:xfrm>
            <a:off x="200026" y="1199125"/>
            <a:ext cx="8813346" cy="5145691"/>
          </a:xfrm>
        </p:spPr>
        <p:txBody>
          <a:bodyPr>
            <a:normAutofit fontScale="55000" lnSpcReduction="20000"/>
          </a:bodyPr>
          <a:lstStyle/>
          <a:p>
            <a:pPr fontAlgn="base">
              <a:lnSpc>
                <a:spcPct val="120000"/>
              </a:lnSpc>
              <a:spcBef>
                <a:spcPts val="300"/>
              </a:spcBef>
            </a:pP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Working with venue/resort partner for specific COVID-19 policies and procedures (including lift lines distancing, chairlift capacity, ski patrol, emergency protocols, indoor lodge use).</a:t>
            </a:r>
            <a:endParaRPr lang="en-US" sz="4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ct val="120000"/>
              </a:lnSpc>
              <a:spcBef>
                <a:spcPts val="300"/>
              </a:spcBef>
            </a:pP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Making recommendations to the Jury in the case of non-compliance with local health regulations.</a:t>
            </a:r>
            <a:endParaRPr lang="en-US" sz="4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ct val="120000"/>
              </a:lnSpc>
              <a:spcBef>
                <a:spcPts val="300"/>
              </a:spcBef>
            </a:pP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Following protocols in the event symptoms or a positive test </a:t>
            </a:r>
            <a:r>
              <a:rPr lang="en-US" sz="4400" dirty="0">
                <a:solidFill>
                  <a:schemeClr val="tx1"/>
                </a:solidFill>
                <a:latin typeface="Arial" panose="020B0604020202020204" pitchFamily="34" charset="0"/>
                <a:ea typeface="Times New Roman" panose="02020603050405020304" pitchFamily="18" charset="0"/>
                <a:cs typeface="Arial" panose="020B0604020202020204" pitchFamily="34" charset="0"/>
              </a:rPr>
              <a:t>are </a:t>
            </a: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reported.  </a:t>
            </a:r>
            <a:endParaRPr lang="en-US" sz="4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ct val="120000"/>
              </a:lnSpc>
              <a:spcBef>
                <a:spcPts val="300"/>
              </a:spcBef>
            </a:pP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Communicating, in collaboration with host club, if participant tests positive within 48 hours of the conclusion of </a:t>
            </a:r>
            <a:r>
              <a:rPr lang="en-US" sz="4400" dirty="0">
                <a:solidFill>
                  <a:schemeClr val="tx1"/>
                </a:solidFill>
                <a:latin typeface="Arial" panose="020B0604020202020204" pitchFamily="34" charset="0"/>
                <a:ea typeface="Times New Roman" panose="02020603050405020304" pitchFamily="18" charset="0"/>
                <a:cs typeface="Arial" panose="020B0604020202020204" pitchFamily="34" charset="0"/>
              </a:rPr>
              <a:t>a</a:t>
            </a: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race.</a:t>
            </a:r>
            <a:endParaRPr lang="en-US" sz="4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ct val="120000"/>
              </a:lnSpc>
              <a:spcBef>
                <a:spcPts val="300"/>
              </a:spcBef>
            </a:pP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Informing U.S. Ski &amp; Snowboard Sports Medicine Director, Jaron Santelli, for monitoring purposes and external communications protocols. (</a:t>
            </a:r>
            <a:r>
              <a:rPr lang="en-US" sz="44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jaron.santelli@usskiandsnowboard.org</a:t>
            </a: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marL="0" indent="0">
              <a:buNone/>
            </a:pPr>
            <a:endParaRPr lang="en-US" dirty="0"/>
          </a:p>
        </p:txBody>
      </p:sp>
      <p:sp>
        <p:nvSpPr>
          <p:cNvPr id="3" name="Title 2">
            <a:extLst>
              <a:ext uri="{FF2B5EF4-FFF2-40B4-BE49-F238E27FC236}">
                <a16:creationId xmlns:a16="http://schemas.microsoft.com/office/drawing/2014/main" id="{19E00BC6-33D8-4503-B057-548F391F22A9}"/>
              </a:ext>
            </a:extLst>
          </p:cNvPr>
          <p:cNvSpPr>
            <a:spLocks noGrp="1"/>
          </p:cNvSpPr>
          <p:nvPr>
            <p:ph type="title"/>
          </p:nvPr>
        </p:nvSpPr>
        <p:spPr>
          <a:xfrm>
            <a:off x="125380" y="205274"/>
            <a:ext cx="7715250" cy="643812"/>
          </a:xfrm>
        </p:spPr>
        <p:txBody>
          <a:bodyPr/>
          <a:lstStyle/>
          <a:p>
            <a:pPr>
              <a:lnSpc>
                <a:spcPct val="100000"/>
              </a:lnSpc>
              <a:defRPr/>
            </a:pPr>
            <a:br>
              <a:rPr lang="en-US" altLang="en-US" dirty="0">
                <a:effectLst>
                  <a:outerShdw blurRad="38100" dist="38100" dir="2700000" algn="tl">
                    <a:srgbClr val="000000">
                      <a:alpha val="43137"/>
                    </a:srgbClr>
                  </a:outerShdw>
                </a:effectLst>
                <a:latin typeface="Arial Bold" pitchFamily="34" charset="0"/>
                <a:cs typeface="Arial Bold" pitchFamily="34" charset="0"/>
              </a:rPr>
            </a:br>
            <a:br>
              <a:rPr lang="en-US" altLang="en-US" dirty="0">
                <a:effectLst>
                  <a:outerShdw blurRad="38100" dist="38100" dir="2700000" algn="tl">
                    <a:srgbClr val="000000">
                      <a:alpha val="43137"/>
                    </a:srgbClr>
                  </a:outerShdw>
                </a:effectLst>
                <a:latin typeface="Arial Bold" pitchFamily="34" charset="0"/>
                <a:cs typeface="Arial Bold" pitchFamily="34" charset="0"/>
              </a:rPr>
            </a:br>
            <a:r>
              <a:rPr lang="en-US" altLang="en-US" dirty="0">
                <a:effectLst>
                  <a:outerShdw blurRad="38100" dist="38100" dir="2700000" algn="tl">
                    <a:srgbClr val="000000">
                      <a:alpha val="43137"/>
                    </a:srgbClr>
                  </a:outerShdw>
                </a:effectLst>
                <a:latin typeface="Arial Bold" pitchFamily="34" charset="0"/>
                <a:cs typeface="Arial Bold" pitchFamily="34" charset="0"/>
              </a:rPr>
              <a:t>COVID-19 COORDINATOR: Duties</a:t>
            </a:r>
            <a:br>
              <a:rPr lang="en-US" altLang="en-US" dirty="0">
                <a:effectLst>
                  <a:outerShdw blurRad="38100" dist="38100" dir="2700000" algn="tl">
                    <a:srgbClr val="000000">
                      <a:alpha val="43137"/>
                    </a:srgbClr>
                  </a:outerShdw>
                </a:effectLst>
                <a:latin typeface="Arial Bold" pitchFamily="34" charset="0"/>
                <a:cs typeface="Arial Bold" pitchFamily="34" charset="0"/>
              </a:rPr>
            </a:br>
            <a:r>
              <a:rPr lang="en-US" altLang="en-US" dirty="0">
                <a:effectLst>
                  <a:outerShdw blurRad="38100" dist="38100" dir="2700000" algn="tl">
                    <a:srgbClr val="000000">
                      <a:alpha val="43137"/>
                    </a:srgbClr>
                  </a:outerShdw>
                </a:effectLst>
                <a:latin typeface="Arial Bold" pitchFamily="34" charset="0"/>
                <a:cs typeface="Arial Bold" pitchFamily="34" charset="0"/>
              </a:rPr>
              <a:t>  </a:t>
            </a:r>
            <a:br>
              <a:rPr lang="en-US" dirty="0">
                <a:solidFill>
                  <a:srgbClr val="FF0000"/>
                </a:solidFill>
              </a:rPr>
            </a:br>
            <a:r>
              <a:rPr lang="en-US" dirty="0">
                <a:solidFill>
                  <a:schemeClr val="tx1"/>
                </a:solidFill>
              </a:rPr>
              <a:t> </a:t>
            </a:r>
          </a:p>
        </p:txBody>
      </p:sp>
    </p:spTree>
    <p:extLst>
      <p:ext uri="{BB962C8B-B14F-4D97-AF65-F5344CB8AC3E}">
        <p14:creationId xmlns:p14="http://schemas.microsoft.com/office/powerpoint/2010/main" val="2134591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21AC5B-837A-4818-8281-30402FE5981C}"/>
              </a:ext>
            </a:extLst>
          </p:cNvPr>
          <p:cNvSpPr txBox="1"/>
          <p:nvPr/>
        </p:nvSpPr>
        <p:spPr>
          <a:xfrm>
            <a:off x="197690" y="1516539"/>
            <a:ext cx="8071503" cy="4524315"/>
          </a:xfrm>
          <a:prstGeom prst="rect">
            <a:avLst/>
          </a:prstGeom>
          <a:noFill/>
          <a:ln>
            <a:noFill/>
          </a:ln>
        </p:spPr>
        <p:txBody>
          <a:bodyPr wrap="square">
            <a:spAutoFit/>
          </a:bodyPr>
          <a:lstStyle/>
          <a:p>
            <a:pPr marL="342900" marR="0" lvl="1" indent="-342900" fontAlgn="base">
              <a:spcBef>
                <a:spcPts val="1200"/>
              </a:spcBef>
              <a:spcAft>
                <a:spcPts val="0"/>
              </a:spcAft>
              <a:buSzPct val="100000"/>
              <a:buFont typeface="Arial" panose="020B0604020202020204" pitchFamily="34" charset="0"/>
              <a:buChar char="•"/>
              <a:tabLst>
                <a:tab pos="914400" algn="l"/>
              </a:tabLst>
            </a:pP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Attendance and Team Captains’ Meeting Minutes are required.</a:t>
            </a:r>
          </a:p>
          <a:p>
            <a:pPr marL="342900" marR="0" lvl="1" indent="-342900" fontAlgn="base">
              <a:spcBef>
                <a:spcPts val="1200"/>
              </a:spcBef>
              <a:spcAft>
                <a:spcPts val="0"/>
              </a:spcAft>
              <a:buSzPct val="100000"/>
              <a:buFont typeface="Arial" panose="020B0604020202020204" pitchFamily="34" charset="0"/>
              <a:buChar char="•"/>
              <a:tabLst>
                <a:tab pos="9144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OC’s for non-FIS events are encouraged to hold outdoor Team Captains’ Meetings the morning of the event.</a:t>
            </a:r>
          </a:p>
          <a:p>
            <a:pPr marL="342900" marR="0" lvl="1" indent="-342900" fontAlgn="base">
              <a:spcBef>
                <a:spcPts val="1200"/>
              </a:spcBef>
              <a:spcAft>
                <a:spcPts val="0"/>
              </a:spcAft>
              <a:buSzPct val="100000"/>
              <a:buFont typeface="Arial" panose="020B0604020202020204" pitchFamily="34" charset="0"/>
              <a:buChar char="•"/>
              <a:tabLst>
                <a:tab pos="9144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Any indoor TCM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must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include an option for virtual participation, </a:t>
            </a:r>
            <a:r>
              <a:rPr lang="en-US" sz="20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possible</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342900" marR="0" lvl="1" indent="-342900" fontAlgn="base">
              <a:spcBef>
                <a:spcPts val="1200"/>
              </a:spcBef>
              <a:spcAft>
                <a:spcPts val="0"/>
              </a:spcAft>
              <a:buSzPct val="100000"/>
              <a:buFont typeface="Arial" panose="020B0604020202020204" pitchFamily="34" charset="0"/>
              <a:buChar char="•"/>
              <a:tabLst>
                <a:tab pos="9144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Mitigation efforts must be taken including: </a:t>
            </a:r>
          </a:p>
          <a:p>
            <a:pPr marL="0" marR="0" lvl="1" fontAlgn="base">
              <a:spcBef>
                <a:spcPts val="1200"/>
              </a:spcBef>
              <a:spcAft>
                <a:spcPts val="0"/>
              </a:spcAft>
              <a:buSzPct val="100000"/>
              <a:tabLst>
                <a:tab pos="914400" algn="l"/>
              </a:tabLst>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 Physical distancing</a:t>
            </a:r>
          </a:p>
          <a:p>
            <a:pPr marL="0" marR="0" lvl="1" fontAlgn="base">
              <a:spcBef>
                <a:spcPts val="1200"/>
              </a:spcBef>
              <a:spcAft>
                <a:spcPts val="0"/>
              </a:spcAft>
              <a:buSzPct val="100000"/>
              <a:tabLst>
                <a:tab pos="9144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Proof of vaccination</a:t>
            </a:r>
          </a:p>
          <a:p>
            <a:pPr marL="0" marR="0" lvl="1" fontAlgn="base">
              <a:spcBef>
                <a:spcPts val="1200"/>
              </a:spcBef>
              <a:spcAft>
                <a:spcPts val="0"/>
              </a:spcAft>
              <a:buSzPct val="100000"/>
              <a:tabLst>
                <a:tab pos="914400" algn="l"/>
              </a:tabLst>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 Appropriate face covering (masks)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1" fontAlgn="base">
              <a:spcBef>
                <a:spcPts val="1200"/>
              </a:spcBef>
              <a:spcAft>
                <a:spcPts val="0"/>
              </a:spcAft>
              <a:buSzPct val="100000"/>
              <a:tabLst>
                <a:tab pos="9144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Unvaccinated attendees should attend TCM’s virtually, if available.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defRPr/>
            </a:pPr>
            <a:endParaRPr lang="en-US" dirty="0">
              <a:solidFill>
                <a:srgbClr val="000000"/>
              </a:solidFill>
              <a:latin typeface="Arial" panose="020B0604020202020204" pitchFamily="34" charset="0"/>
            </a:endParaRPr>
          </a:p>
        </p:txBody>
      </p:sp>
      <p:sp>
        <p:nvSpPr>
          <p:cNvPr id="2" name="Title 1">
            <a:extLst>
              <a:ext uri="{FF2B5EF4-FFF2-40B4-BE49-F238E27FC236}">
                <a16:creationId xmlns:a16="http://schemas.microsoft.com/office/drawing/2014/main" id="{B78D75DB-73F5-48C3-8924-B452C577C3B0}"/>
              </a:ext>
            </a:extLst>
          </p:cNvPr>
          <p:cNvSpPr>
            <a:spLocks noGrp="1"/>
          </p:cNvSpPr>
          <p:nvPr>
            <p:ph type="title"/>
          </p:nvPr>
        </p:nvSpPr>
        <p:spPr>
          <a:xfrm>
            <a:off x="264125" y="280603"/>
            <a:ext cx="7715250" cy="661087"/>
          </a:xfrm>
        </p:spPr>
        <p:txBody>
          <a:bodyPr/>
          <a:lstStyle/>
          <a:p>
            <a:r>
              <a:rPr lang="en-US" altLang="en-US" dirty="0">
                <a:effectLst>
                  <a:outerShdw blurRad="38100" dist="38100" dir="2700000" algn="tl">
                    <a:srgbClr val="000000">
                      <a:alpha val="43137"/>
                    </a:srgbClr>
                  </a:outerShdw>
                </a:effectLst>
                <a:latin typeface="Arial Bold" pitchFamily="34" charset="0"/>
                <a:cs typeface="Arial Bold" pitchFamily="34" charset="0"/>
              </a:rPr>
              <a:t>TEAM CAPTAINS’ MEETINGS </a:t>
            </a:r>
            <a:endParaRPr lang="en-US" dirty="0"/>
          </a:p>
        </p:txBody>
      </p:sp>
    </p:spTree>
    <p:extLst>
      <p:ext uri="{BB962C8B-B14F-4D97-AF65-F5344CB8AC3E}">
        <p14:creationId xmlns:p14="http://schemas.microsoft.com/office/powerpoint/2010/main" val="420865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21AC5B-837A-4818-8281-30402FE5981C}"/>
              </a:ext>
            </a:extLst>
          </p:cNvPr>
          <p:cNvSpPr txBox="1"/>
          <p:nvPr/>
        </p:nvSpPr>
        <p:spPr>
          <a:xfrm>
            <a:off x="262691" y="1192400"/>
            <a:ext cx="8618618" cy="5016758"/>
          </a:xfrm>
          <a:prstGeom prst="rect">
            <a:avLst/>
          </a:prstGeom>
          <a:noFill/>
          <a:ln>
            <a:noFill/>
          </a:ln>
        </p:spPr>
        <p:txBody>
          <a:bodyPr wrap="square">
            <a:spAutoFit/>
          </a:bodyPr>
          <a:lstStyle/>
          <a:p>
            <a:pPr marL="342900" marR="0" lvl="1" indent="-342900" fontAlgn="base">
              <a:spcBef>
                <a:spcPts val="600"/>
              </a:spcBef>
              <a:spcAft>
                <a:spcPts val="0"/>
              </a:spcAft>
              <a:buSzPct val="100000"/>
              <a:buFont typeface="Arial" panose="020B0604020202020204" pitchFamily="34" charset="0"/>
              <a:buChar char="•"/>
              <a:tabLst>
                <a:tab pos="9144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race documents will be delivered electronically.</a:t>
            </a:r>
          </a:p>
          <a:p>
            <a:pPr marL="342900" marR="0" lvl="1" indent="-342900" fontAlgn="base">
              <a:spcBef>
                <a:spcPts val="600"/>
              </a:spcBef>
              <a:spcAft>
                <a:spcPts val="0"/>
              </a:spcAft>
              <a:buSzPct val="100000"/>
              <a:buFont typeface="Arial" panose="020B0604020202020204" pitchFamily="34" charset="0"/>
              <a:buChar char="•"/>
              <a:tabLst>
                <a:tab pos="9144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Reports by the Referee will be posted electronically.  </a:t>
            </a:r>
            <a:r>
              <a:rPr lang="en-US" sz="2000" dirty="0">
                <a:latin typeface="Arial" panose="020B0604020202020204" pitchFamily="34" charset="0"/>
              </a:rPr>
              <a:t>DSQ’s may also be announced orally, (ICR/ACR 617.2.2)  </a:t>
            </a:r>
          </a:p>
          <a:p>
            <a:pPr marL="342900" indent="-342900">
              <a:spcBef>
                <a:spcPts val="600"/>
              </a:spcBef>
              <a:buFont typeface="Arial" panose="020B0604020202020204" pitchFamily="34" charset="0"/>
              <a:buChar char="•"/>
              <a:defRPr/>
            </a:pPr>
            <a:r>
              <a:rPr lang="en-US" sz="2000" dirty="0">
                <a:latin typeface="Arial" panose="020B0604020202020204" pitchFamily="34" charset="0"/>
              </a:rPr>
              <a:t>Notification of protests may be made electronically or orally. </a:t>
            </a:r>
          </a:p>
          <a:p>
            <a:pPr>
              <a:defRPr/>
            </a:pPr>
            <a:r>
              <a:rPr lang="en-US" sz="2000" dirty="0">
                <a:latin typeface="Arial" panose="020B0604020202020204" pitchFamily="34" charset="0"/>
              </a:rPr>
              <a:t>     - All protests must be filed in accordance with applicable protest </a:t>
            </a:r>
          </a:p>
          <a:p>
            <a:pPr>
              <a:defRPr/>
            </a:pPr>
            <a:r>
              <a:rPr lang="en-US" sz="2000" dirty="0">
                <a:latin typeface="Arial" panose="020B0604020202020204" pitchFamily="34" charset="0"/>
              </a:rPr>
              <a:t>       period deadlines</a:t>
            </a:r>
          </a:p>
          <a:p>
            <a:pPr>
              <a:defRPr/>
            </a:pPr>
            <a:r>
              <a:rPr lang="en-US" sz="2000" dirty="0">
                <a:latin typeface="Arial" panose="020B0604020202020204" pitchFamily="34" charset="0"/>
              </a:rPr>
              <a:t>     - Protests against disqualification, against a competitor or equipment,</a:t>
            </a:r>
          </a:p>
          <a:p>
            <a:pPr>
              <a:defRPr/>
            </a:pPr>
            <a:r>
              <a:rPr lang="en-US" sz="2000" dirty="0">
                <a:latin typeface="Arial" panose="020B0604020202020204" pitchFamily="34" charset="0"/>
              </a:rPr>
              <a:t>       against an official, or against timing may be delivered orally</a:t>
            </a:r>
          </a:p>
          <a:p>
            <a:pPr>
              <a:defRPr/>
            </a:pPr>
            <a:r>
              <a:rPr lang="en-US" sz="2000" dirty="0">
                <a:latin typeface="Arial" panose="020B0604020202020204" pitchFamily="34" charset="0"/>
              </a:rPr>
              <a:t>     - Electronic or oral protests </a:t>
            </a:r>
            <a:r>
              <a:rPr lang="en-US" sz="2000" u="sng" dirty="0">
                <a:latin typeface="Arial" panose="020B0604020202020204" pitchFamily="34" charset="0"/>
              </a:rPr>
              <a:t>require</a:t>
            </a:r>
            <a:r>
              <a:rPr lang="en-US" sz="2000" dirty="0">
                <a:latin typeface="Arial" panose="020B0604020202020204" pitchFamily="34" charset="0"/>
              </a:rPr>
              <a:t> subsequent filing of a </a:t>
            </a:r>
            <a:r>
              <a:rPr lang="en-US" sz="2000" u="sng" dirty="0">
                <a:latin typeface="Arial" panose="020B0604020202020204" pitchFamily="34" charset="0"/>
              </a:rPr>
              <a:t>signed</a:t>
            </a:r>
            <a:r>
              <a:rPr lang="en-US" sz="2000" dirty="0">
                <a:latin typeface="Arial" panose="020B0604020202020204" pitchFamily="34" charset="0"/>
              </a:rPr>
              <a:t> protest </a:t>
            </a:r>
          </a:p>
          <a:p>
            <a:pPr>
              <a:defRPr/>
            </a:pPr>
            <a:r>
              <a:rPr lang="en-US" sz="2000" dirty="0">
                <a:latin typeface="Arial" panose="020B0604020202020204" pitchFamily="34" charset="0"/>
              </a:rPr>
              <a:t>       form (may be required for legal review), as well as a protest fee.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1" indent="-342900" fontAlgn="base">
              <a:spcBef>
                <a:spcPts val="600"/>
              </a:spcBef>
              <a:spcAft>
                <a:spcPts val="0"/>
              </a:spcAft>
              <a:buSzPct val="100000"/>
              <a:buFont typeface="Arial" panose="020B0604020202020204" pitchFamily="34" charset="0"/>
              <a:buChar char="•"/>
              <a:tabLst>
                <a:tab pos="9144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Protest hearings should be done in person, with proper face coverings and in observation of physical distancing rules.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1" indent="-342900" fontAlgn="base">
              <a:spcBef>
                <a:spcPts val="600"/>
              </a:spcBef>
              <a:spcAft>
                <a:spcPts val="0"/>
              </a:spcAft>
              <a:buSzPct val="100000"/>
              <a:buFont typeface="Arial" panose="020B0604020202020204" pitchFamily="34" charset="0"/>
              <a:buChar char="•"/>
              <a:tabLst>
                <a:tab pos="914400" algn="l"/>
              </a:tabLst>
            </a:pP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Venues with insufficient or no internet connectivity or cell service will require an alternative plan for distribution of race documents that adheres to physical distancing rules.</a:t>
            </a:r>
            <a:endParaRPr lang="en-US" sz="20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B78D75DB-73F5-48C3-8924-B452C577C3B0}"/>
              </a:ext>
            </a:extLst>
          </p:cNvPr>
          <p:cNvSpPr>
            <a:spLocks noGrp="1"/>
          </p:cNvSpPr>
          <p:nvPr>
            <p:ph type="title"/>
          </p:nvPr>
        </p:nvSpPr>
        <p:spPr>
          <a:xfrm>
            <a:off x="264125" y="280603"/>
            <a:ext cx="7715250" cy="661087"/>
          </a:xfrm>
        </p:spPr>
        <p:txBody>
          <a:bodyPr/>
          <a:lstStyle/>
          <a:p>
            <a:r>
              <a:rPr lang="en-US" altLang="en-US" dirty="0">
                <a:effectLst>
                  <a:outerShdw blurRad="38100" dist="38100" dir="2700000" algn="tl">
                    <a:srgbClr val="000000">
                      <a:alpha val="43137"/>
                    </a:srgbClr>
                  </a:outerShdw>
                </a:effectLst>
                <a:latin typeface="Arial Bold" pitchFamily="34" charset="0"/>
                <a:cs typeface="Arial Bold" pitchFamily="34" charset="0"/>
              </a:rPr>
              <a:t>EVENT DOCUMENTS</a:t>
            </a:r>
            <a:endParaRPr lang="en-US" dirty="0"/>
          </a:p>
        </p:txBody>
      </p:sp>
    </p:spTree>
    <p:extLst>
      <p:ext uri="{BB962C8B-B14F-4D97-AF65-F5344CB8AC3E}">
        <p14:creationId xmlns:p14="http://schemas.microsoft.com/office/powerpoint/2010/main" val="340911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8E336E-A92B-4DC5-AC64-2B84FB974EEA}"/>
              </a:ext>
            </a:extLst>
          </p:cNvPr>
          <p:cNvSpPr txBox="1"/>
          <p:nvPr/>
        </p:nvSpPr>
        <p:spPr>
          <a:xfrm>
            <a:off x="0" y="1054063"/>
            <a:ext cx="9078686" cy="5293757"/>
          </a:xfrm>
          <a:prstGeom prst="rect">
            <a:avLst/>
          </a:prstGeom>
          <a:noFill/>
          <a:ln>
            <a:noFill/>
          </a:ln>
        </p:spPr>
        <p:txBody>
          <a:bodyPr wrap="square">
            <a:spAutoFit/>
          </a:bodyPr>
          <a:lstStyle/>
          <a:p>
            <a:pPr marL="214308" indent="-214308">
              <a:buFont typeface="Arial" panose="020B0604020202020204" pitchFamily="34" charset="0"/>
              <a:buChar char="•"/>
              <a:defRPr/>
            </a:pPr>
            <a:r>
              <a:rPr lang="en-US" sz="2000" b="1" dirty="0">
                <a:solidFill>
                  <a:srgbClr val="0033CC"/>
                </a:solidFill>
                <a:latin typeface="Arial" panose="020B0604020202020204" pitchFamily="34" charset="0"/>
              </a:rPr>
              <a:t>Attendance &amp; Team Captains’ Meeting Minutes are required.</a:t>
            </a:r>
            <a:endParaRPr lang="en-US" sz="2000" b="1" dirty="0">
              <a:solidFill>
                <a:srgbClr val="0033CC"/>
              </a:solidFill>
              <a:latin typeface="Arial" panose="020B0604020202020204" pitchFamily="34" charset="0"/>
              <a:cs typeface="Arial" panose="020B0604020202020204" pitchFamily="34" charset="0"/>
            </a:endParaRPr>
          </a:p>
          <a:p>
            <a:pPr marL="214308" indent="-214308">
              <a:spcBef>
                <a:spcPts val="600"/>
              </a:spcBef>
              <a:buFont typeface="Arial" panose="020B0604020202020204" pitchFamily="34" charset="0"/>
              <a:buChar char="•"/>
              <a:defRPr/>
            </a:pPr>
            <a:r>
              <a:rPr lang="en-US" sz="1600" dirty="0">
                <a:latin typeface="Arial" panose="020B0604020202020204" pitchFamily="34" charset="0"/>
                <a:cs typeface="Arial" panose="020B0604020202020204" pitchFamily="34" charset="0"/>
              </a:rPr>
              <a:t>Team Captains’ Meetings may be held morning of event or after an event for the next day’s race</a:t>
            </a:r>
          </a:p>
          <a:p>
            <a:pPr>
              <a:defRPr/>
            </a:pPr>
            <a:r>
              <a:rPr lang="en-US" sz="1600" dirty="0">
                <a:latin typeface="Arial" panose="020B0604020202020204" pitchFamily="34" charset="0"/>
                <a:cs typeface="Arial" panose="020B0604020202020204" pitchFamily="34" charset="0"/>
              </a:rPr>
              <a:t>     - meet out of doors, if possible</a:t>
            </a:r>
          </a:p>
          <a:p>
            <a:pPr>
              <a:defRPr/>
            </a:pPr>
            <a:r>
              <a:rPr lang="en-US" sz="1600" dirty="0">
                <a:latin typeface="Arial" panose="020B0604020202020204" pitchFamily="34" charset="0"/>
                <a:cs typeface="Arial" panose="020B0604020202020204" pitchFamily="34" charset="0"/>
              </a:rPr>
              <a:t>     - suggest representation be by only one Team Captain per club  </a:t>
            </a:r>
          </a:p>
          <a:p>
            <a:pPr>
              <a:defRPr/>
            </a:pPr>
            <a:r>
              <a:rPr lang="en-US" sz="1600" dirty="0">
                <a:latin typeface="Arial" panose="020B0604020202020204" pitchFamily="34" charset="0"/>
                <a:cs typeface="Arial" panose="020B0604020202020204" pitchFamily="34" charset="0"/>
              </a:rPr>
              <a:t>     - maintain required COVID-19 protocols, e.g. social distancing, face covering, etc.</a:t>
            </a:r>
          </a:p>
          <a:p>
            <a:pPr marL="214308" indent="-214308">
              <a:spcBef>
                <a:spcPts val="600"/>
              </a:spcBef>
              <a:buFont typeface="Arial" panose="020B0604020202020204" pitchFamily="34" charset="0"/>
              <a:buChar char="•"/>
              <a:defRPr/>
            </a:pPr>
            <a:r>
              <a:rPr lang="en-US" sz="1600" dirty="0">
                <a:latin typeface="Arial" panose="020B0604020202020204" pitchFamily="34" charset="0"/>
                <a:cs typeface="Arial" panose="020B0604020202020204" pitchFamily="34" charset="0"/>
              </a:rPr>
              <a:t>Paper copies of required documents will be delivered to team representative </a:t>
            </a:r>
          </a:p>
          <a:p>
            <a:pPr>
              <a:defRPr/>
            </a:pPr>
            <a:r>
              <a:rPr lang="en-US" sz="1600" dirty="0">
                <a:latin typeface="Arial" panose="020B0604020202020204" pitchFamily="34" charset="0"/>
                <a:cs typeface="Arial" panose="020B0604020202020204" pitchFamily="34" charset="0"/>
              </a:rPr>
              <a:t>     (if posting on live-timing or event website not possible)</a:t>
            </a:r>
          </a:p>
          <a:p>
            <a:pPr marL="214308" indent="-214308">
              <a:spcBef>
                <a:spcPts val="600"/>
              </a:spcBef>
              <a:buFont typeface="Arial" panose="020B0604020202020204" pitchFamily="34" charset="0"/>
              <a:buChar char="•"/>
              <a:defRPr/>
            </a:pPr>
            <a:r>
              <a:rPr lang="en-US" sz="1600" dirty="0">
                <a:latin typeface="Arial" panose="020B0604020202020204" pitchFamily="34" charset="0"/>
                <a:cs typeface="Arial" panose="020B0604020202020204" pitchFamily="34" charset="0"/>
              </a:rPr>
              <a:t>Information contained in Reports by the Referee will be posted; COVID-19 protocols will be observed (DSQ’s may be announced orally, ICR/ACR 617.2.2) </a:t>
            </a:r>
          </a:p>
          <a:p>
            <a:pPr marL="214308" indent="-214308">
              <a:spcBef>
                <a:spcPts val="600"/>
              </a:spcBef>
              <a:buFont typeface="Arial" panose="020B0604020202020204" pitchFamily="34" charset="0"/>
              <a:buChar char="•"/>
              <a:defRPr/>
            </a:pPr>
            <a:r>
              <a:rPr lang="en-US" sz="1600" dirty="0">
                <a:latin typeface="Arial" panose="020B0604020202020204" pitchFamily="34" charset="0"/>
                <a:cs typeface="Arial" panose="020B0604020202020204" pitchFamily="34" charset="0"/>
              </a:rPr>
              <a:t>Notification of protests must be made as required</a:t>
            </a:r>
          </a:p>
          <a:p>
            <a:pPr>
              <a:defRPr/>
            </a:pPr>
            <a:r>
              <a:rPr lang="en-US" sz="1600" dirty="0">
                <a:latin typeface="Arial" panose="020B0604020202020204" pitchFamily="34" charset="0"/>
                <a:cs typeface="Arial" panose="020B0604020202020204" pitchFamily="34" charset="0"/>
              </a:rPr>
              <a:t>     - must be in accordance with applicable protest period deadlines</a:t>
            </a:r>
          </a:p>
          <a:p>
            <a:pPr>
              <a:defRPr/>
            </a:pPr>
            <a:r>
              <a:rPr lang="en-US" sz="1600" dirty="0">
                <a:latin typeface="Arial" panose="020B0604020202020204" pitchFamily="34" charset="0"/>
                <a:cs typeface="Arial" panose="020B0604020202020204" pitchFamily="34" charset="0"/>
              </a:rPr>
              <a:t>     - may be delivered orally in accordance with current rules</a:t>
            </a:r>
          </a:p>
          <a:p>
            <a:pPr>
              <a:defRPr/>
            </a:pPr>
            <a:r>
              <a:rPr lang="en-US" sz="1600" dirty="0">
                <a:latin typeface="Arial" panose="020B0604020202020204" pitchFamily="34" charset="0"/>
                <a:cs typeface="Arial" panose="020B0604020202020204" pitchFamily="34" charset="0"/>
              </a:rPr>
              <a:t>     - oral protests must be followed with paper copy of protest form and protest fee</a:t>
            </a:r>
          </a:p>
          <a:p>
            <a:pPr>
              <a:defRPr/>
            </a:pPr>
            <a:r>
              <a:rPr lang="en-US" sz="1600" dirty="0">
                <a:latin typeface="Arial" panose="020B0604020202020204" pitchFamily="34" charset="0"/>
                <a:cs typeface="Arial" panose="020B0604020202020204" pitchFamily="34" charset="0"/>
              </a:rPr>
              <a:t>       (form may be required in the case of future legal review) </a:t>
            </a:r>
          </a:p>
          <a:p>
            <a:pPr marL="214308" indent="-214308">
              <a:spcBef>
                <a:spcPts val="600"/>
              </a:spcBef>
              <a:buFont typeface="Arial" panose="020B0604020202020204" pitchFamily="34" charset="0"/>
              <a:buChar char="•"/>
              <a:defRPr/>
            </a:pPr>
            <a:r>
              <a:rPr lang="en-US" sz="1600" dirty="0">
                <a:latin typeface="Arial" panose="020B0604020202020204" pitchFamily="34" charset="0"/>
                <a:cs typeface="Arial" panose="020B0604020202020204" pitchFamily="34" charset="0"/>
              </a:rPr>
              <a:t>Protest hearings may be in person</a:t>
            </a:r>
          </a:p>
          <a:p>
            <a:pPr>
              <a:defRPr/>
            </a:pPr>
            <a:r>
              <a:rPr lang="en-US" sz="1600" dirty="0">
                <a:latin typeface="Arial" panose="020B0604020202020204" pitchFamily="34" charset="0"/>
                <a:cs typeface="Arial" panose="020B0604020202020204" pitchFamily="34" charset="0"/>
              </a:rPr>
              <a:t>     - proper face coverings required</a:t>
            </a:r>
          </a:p>
          <a:p>
            <a:pPr>
              <a:defRPr/>
            </a:pPr>
            <a:r>
              <a:rPr lang="en-US" sz="1600" dirty="0">
                <a:latin typeface="Arial" panose="020B0604020202020204" pitchFamily="34" charset="0"/>
                <a:cs typeface="Arial" panose="020B0604020202020204" pitchFamily="34" charset="0"/>
              </a:rPr>
              <a:t>     - social distancing rules must be followed</a:t>
            </a:r>
          </a:p>
          <a:p>
            <a:pPr>
              <a:spcBef>
                <a:spcPts val="600"/>
              </a:spcBef>
              <a:defRPr/>
            </a:pPr>
            <a:r>
              <a:rPr lang="en-US" sz="1600" b="1" i="1" dirty="0">
                <a:solidFill>
                  <a:srgbClr val="0033CC"/>
                </a:solidFill>
                <a:latin typeface="Arial" panose="020B0604020202020204" pitchFamily="34" charset="0"/>
                <a:cs typeface="Arial" panose="020B0604020202020204" pitchFamily="34" charset="0"/>
              </a:rPr>
              <a:t>NOTE: </a:t>
            </a:r>
            <a:r>
              <a:rPr lang="en-US" sz="1600" i="1" dirty="0">
                <a:solidFill>
                  <a:srgbClr val="0033CC"/>
                </a:solidFill>
                <a:latin typeface="Arial" panose="020B0604020202020204" pitchFamily="34" charset="0"/>
                <a:cs typeface="Arial" panose="020B0604020202020204" pitchFamily="34" charset="0"/>
              </a:rPr>
              <a:t>In-person Team Captains’ Meetings are recommended for events with special seeding; e.g., Team Events, Championships, Nor-Am Cup, etc.</a:t>
            </a:r>
          </a:p>
        </p:txBody>
      </p:sp>
      <p:sp>
        <p:nvSpPr>
          <p:cNvPr id="5" name="TextBox 4">
            <a:extLst>
              <a:ext uri="{FF2B5EF4-FFF2-40B4-BE49-F238E27FC236}">
                <a16:creationId xmlns:a16="http://schemas.microsoft.com/office/drawing/2014/main" id="{DE50CCE5-6ED3-42F9-8139-E844CFEB61E4}"/>
              </a:ext>
            </a:extLst>
          </p:cNvPr>
          <p:cNvSpPr txBox="1"/>
          <p:nvPr/>
        </p:nvSpPr>
        <p:spPr>
          <a:xfrm>
            <a:off x="352264" y="76777"/>
            <a:ext cx="7423871" cy="954107"/>
          </a:xfrm>
          <a:prstGeom prst="rect">
            <a:avLst/>
          </a:prstGeom>
          <a:noFill/>
          <a:ln>
            <a:noFill/>
          </a:ln>
        </p:spPr>
        <p:txBody>
          <a:bodyPr wrap="square">
            <a:spAutoFit/>
          </a:bodyPr>
          <a:lstStyle/>
          <a:p>
            <a:pPr>
              <a:defRPr/>
            </a:pPr>
            <a:r>
              <a:rPr lang="en-US" sz="3200" dirty="0">
                <a:solidFill>
                  <a:schemeClr val="bg1"/>
                </a:solidFill>
                <a:effectLst>
                  <a:outerShdw blurRad="38100" dist="38100" dir="2700000" algn="tl">
                    <a:srgbClr val="000000">
                      <a:alpha val="43137"/>
                    </a:srgbClr>
                  </a:outerShdw>
                </a:effectLst>
                <a:latin typeface="Arial Bold" pitchFamily="34" charset="0"/>
                <a:cs typeface="Arial Bold" pitchFamily="34" charset="0"/>
              </a:rPr>
              <a:t>MEETINGS &amp; DOCUMENTS: </a:t>
            </a:r>
          </a:p>
          <a:p>
            <a:pPr>
              <a:defRPr/>
            </a:pPr>
            <a:r>
              <a:rPr lang="en-US" sz="2400" dirty="0">
                <a:solidFill>
                  <a:schemeClr val="bg1"/>
                </a:solidFill>
                <a:effectLst>
                  <a:outerShdw blurRad="38100" dist="38100" dir="2700000" algn="tl">
                    <a:srgbClr val="000000">
                      <a:alpha val="43137"/>
                    </a:srgbClr>
                  </a:outerShdw>
                </a:effectLst>
                <a:latin typeface="Arial Bold" pitchFamily="34" charset="0"/>
                <a:cs typeface="Arial Bold" pitchFamily="34" charset="0"/>
              </a:rPr>
              <a:t>Insufficient or no internet or cell service, etc.</a:t>
            </a:r>
            <a:endParaRPr lang="en-US" sz="2400" dirty="0">
              <a:solidFill>
                <a:schemeClr val="bg1"/>
              </a:solidFill>
            </a:endParaRPr>
          </a:p>
        </p:txBody>
      </p:sp>
    </p:spTree>
    <p:extLst>
      <p:ext uri="{BB962C8B-B14F-4D97-AF65-F5344CB8AC3E}">
        <p14:creationId xmlns:p14="http://schemas.microsoft.com/office/powerpoint/2010/main" val="344161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21AC5B-837A-4818-8281-30402FE5981C}"/>
              </a:ext>
            </a:extLst>
          </p:cNvPr>
          <p:cNvSpPr txBox="1"/>
          <p:nvPr/>
        </p:nvSpPr>
        <p:spPr>
          <a:xfrm>
            <a:off x="281665" y="1397674"/>
            <a:ext cx="8713045" cy="4918269"/>
          </a:xfrm>
          <a:prstGeom prst="rect">
            <a:avLst/>
          </a:prstGeom>
          <a:noFill/>
          <a:ln>
            <a:noFill/>
          </a:ln>
        </p:spPr>
        <p:txBody>
          <a:bodyPr wrap="square">
            <a:spAutoFit/>
          </a:bodyPr>
          <a:lstStyle/>
          <a:p>
            <a:pPr marL="214308" indent="-214308">
              <a:spcBef>
                <a:spcPts val="1200"/>
              </a:spcBef>
              <a:buFont typeface="Arial" panose="020B0604020202020204" pitchFamily="34" charset="0"/>
              <a:buChar char="•"/>
              <a:defRPr/>
            </a:pPr>
            <a:r>
              <a:rPr lang="en-US" sz="2000" dirty="0">
                <a:effectLst/>
                <a:latin typeface="Arial" panose="020B0604020202020204" pitchFamily="34" charset="0"/>
                <a:ea typeface="Times New Roman" panose="02020603050405020304" pitchFamily="18" charset="0"/>
                <a:cs typeface="Arial" panose="020B0604020202020204" pitchFamily="34" charset="0"/>
              </a:rPr>
              <a:t>Online competitor registration and entry payment is preferred.</a:t>
            </a:r>
            <a:endParaRPr lang="en-US" sz="2000" dirty="0">
              <a:latin typeface="Arial" panose="020B0604020202020204" pitchFamily="34" charset="0"/>
              <a:cs typeface="Arial" panose="020B0604020202020204" pitchFamily="34" charset="0"/>
            </a:endParaRPr>
          </a:p>
          <a:p>
            <a:pPr marL="214308" indent="-214308">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Attending coaches must register for the race electronically:</a:t>
            </a:r>
          </a:p>
          <a:p>
            <a:pPr>
              <a:defRPr/>
            </a:pPr>
            <a:r>
              <a:rPr lang="en-US" sz="2000" dirty="0">
                <a:latin typeface="Arial" panose="020B0604020202020204" pitchFamily="34" charset="0"/>
                <a:cs typeface="Arial" panose="020B0604020202020204" pitchFamily="34" charset="0"/>
              </a:rPr>
              <a:t>     -  must be a current U.S. Ski &amp; Snowboard Coach/Official Member  </a:t>
            </a:r>
          </a:p>
          <a:p>
            <a:pPr>
              <a:defRPr/>
            </a:pPr>
            <a:r>
              <a:rPr lang="en-US" sz="2000" dirty="0">
                <a:latin typeface="Arial" panose="020B0604020202020204" pitchFamily="34" charset="0"/>
                <a:cs typeface="Arial" panose="020B0604020202020204" pitchFamily="34" charset="0"/>
              </a:rPr>
              <a:t>     -  must provide a current email address </a:t>
            </a:r>
          </a:p>
          <a:p>
            <a:pPr>
              <a:defRPr/>
            </a:pPr>
            <a:r>
              <a:rPr lang="en-US" sz="2000" dirty="0">
                <a:latin typeface="Arial" panose="020B0604020202020204" pitchFamily="34" charset="0"/>
                <a:cs typeface="Arial" panose="020B0604020202020204" pitchFamily="34" charset="0"/>
              </a:rPr>
              <a:t>     -  must provide a current cell phone number</a:t>
            </a:r>
          </a:p>
          <a:p>
            <a:pPr marL="0" marR="0" lvl="1" indent="-342900" fontAlgn="base">
              <a:lnSpc>
                <a:spcPct val="107000"/>
              </a:lnSpc>
              <a:spcBef>
                <a:spcPts val="1200"/>
              </a:spcBef>
              <a:spcAft>
                <a:spcPts val="0"/>
              </a:spcAft>
              <a:buSzPct val="100000"/>
              <a:buFont typeface="Arial" panose="020B0604020202020204" pitchFamily="34" charset="0"/>
              <a:buChar char="•"/>
              <a:tabLst>
                <a:tab pos="914400" algn="l"/>
              </a:tabLst>
            </a:pPr>
            <a:r>
              <a:rPr lang="en-US" sz="2000" dirty="0">
                <a:latin typeface="Arial" panose="020B0604020202020204" pitchFamily="34" charset="0"/>
                <a:ea typeface="Times New Roman" panose="02020603050405020304" pitchFamily="18" charset="0"/>
                <a:cs typeface="Arial" panose="020B0604020202020204" pitchFamily="34" charset="0"/>
              </a:rPr>
              <a:t>One-way passage is required for registration. </a:t>
            </a:r>
          </a:p>
          <a:p>
            <a:pPr marL="0" marR="0" lvl="1" indent="-342900" fontAlgn="base">
              <a:lnSpc>
                <a:spcPct val="107000"/>
              </a:lnSpc>
              <a:spcBef>
                <a:spcPts val="1200"/>
              </a:spcBef>
              <a:spcAft>
                <a:spcPts val="0"/>
              </a:spcAft>
              <a:buSzPct val="100000"/>
              <a:buFont typeface="Arial" panose="020B0604020202020204" pitchFamily="34" charset="0"/>
              <a:buChar char="•"/>
              <a:tabLst>
                <a:tab pos="914400" algn="l"/>
              </a:tabLst>
            </a:pPr>
            <a:r>
              <a:rPr lang="en-US" sz="2000" dirty="0">
                <a:latin typeface="Arial" panose="020B0604020202020204" pitchFamily="34" charset="0"/>
                <a:ea typeface="Times New Roman" panose="02020603050405020304" pitchFamily="18" charset="0"/>
                <a:cs typeface="Arial" panose="020B0604020202020204" pitchFamily="34" charset="0"/>
              </a:rPr>
              <a:t>Athletes’ lift tickets will be collected by </a:t>
            </a:r>
            <a:r>
              <a:rPr lang="en-US" sz="2000" u="sng" dirty="0">
                <a:latin typeface="Arial" panose="020B0604020202020204" pitchFamily="34" charset="0"/>
              </a:rPr>
              <a:t>authorized</a:t>
            </a:r>
            <a:r>
              <a:rPr lang="en-US" sz="2000" dirty="0">
                <a:latin typeface="Arial" panose="020B0604020202020204" pitchFamily="34" charset="0"/>
                <a:ea typeface="Times New Roman" panose="02020603050405020304" pitchFamily="18" charset="0"/>
                <a:cs typeface="Arial" panose="020B0604020202020204" pitchFamily="34" charset="0"/>
              </a:rPr>
              <a:t> Team Captain.</a:t>
            </a:r>
          </a:p>
          <a:p>
            <a:pPr marL="342900" indent="-342900">
              <a:spcBef>
                <a:spcPts val="1200"/>
              </a:spcBef>
              <a:buFont typeface="Arial" panose="020B0604020202020204" pitchFamily="34" charset="0"/>
              <a:buChar char="•"/>
              <a:defRPr/>
            </a:pPr>
            <a:r>
              <a:rPr lang="en-US" sz="2000" dirty="0">
                <a:latin typeface="Arial" panose="020B0604020202020204" pitchFamily="34" charset="0"/>
              </a:rPr>
              <a:t>In accordance with SafeSport requirements, </a:t>
            </a:r>
            <a:r>
              <a:rPr lang="en-US" sz="2000" u="sng" dirty="0">
                <a:latin typeface="Arial" panose="020B0604020202020204" pitchFamily="34" charset="0"/>
              </a:rPr>
              <a:t>authorized</a:t>
            </a:r>
            <a:r>
              <a:rPr lang="en-US" sz="2000" dirty="0">
                <a:latin typeface="Arial" panose="020B0604020202020204" pitchFamily="34" charset="0"/>
              </a:rPr>
              <a:t> Team Captain will accept and sign for clubs’ coaches’ tickets. (Refer to “Venue Access”    </a:t>
            </a:r>
          </a:p>
          <a:p>
            <a:pPr>
              <a:defRPr/>
            </a:pPr>
            <a:r>
              <a:rPr lang="en-US" sz="2000" dirty="0">
                <a:latin typeface="Arial" panose="020B0604020202020204" pitchFamily="34" charset="0"/>
              </a:rPr>
              <a:t>     form)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1" indent="-342900" fontAlgn="base">
              <a:lnSpc>
                <a:spcPct val="107000"/>
              </a:lnSpc>
              <a:spcBef>
                <a:spcPts val="1200"/>
              </a:spcBef>
              <a:spcAft>
                <a:spcPts val="0"/>
              </a:spcAft>
              <a:buSzPct val="100000"/>
              <a:buFont typeface="Arial" panose="020B0604020202020204" pitchFamily="34" charset="0"/>
              <a:buChar char="•"/>
              <a:tabLst>
                <a:tab pos="9144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For multiple runs or events in one day, athletes should keep the same bib.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defRPr/>
            </a:pPr>
            <a:endParaRPr lang="en-US" dirty="0">
              <a:solidFill>
                <a:srgbClr val="000000"/>
              </a:solidFill>
              <a:latin typeface="Arial" panose="020B0604020202020204" pitchFamily="34" charset="0"/>
            </a:endParaRPr>
          </a:p>
        </p:txBody>
      </p:sp>
      <p:sp>
        <p:nvSpPr>
          <p:cNvPr id="2" name="Title 1">
            <a:extLst>
              <a:ext uri="{FF2B5EF4-FFF2-40B4-BE49-F238E27FC236}">
                <a16:creationId xmlns:a16="http://schemas.microsoft.com/office/drawing/2014/main" id="{B78D75DB-73F5-48C3-8924-B452C577C3B0}"/>
              </a:ext>
            </a:extLst>
          </p:cNvPr>
          <p:cNvSpPr>
            <a:spLocks noGrp="1"/>
          </p:cNvSpPr>
          <p:nvPr>
            <p:ph type="title"/>
          </p:nvPr>
        </p:nvSpPr>
        <p:spPr>
          <a:xfrm>
            <a:off x="264125" y="280603"/>
            <a:ext cx="7715250" cy="661087"/>
          </a:xfrm>
        </p:spPr>
        <p:txBody>
          <a:bodyPr/>
          <a:lstStyle/>
          <a:p>
            <a:r>
              <a:rPr lang="en-US" altLang="en-US" dirty="0">
                <a:effectLst>
                  <a:outerShdw blurRad="38100" dist="38100" dir="2700000" algn="tl">
                    <a:srgbClr val="000000">
                      <a:alpha val="43137"/>
                    </a:srgbClr>
                  </a:outerShdw>
                </a:effectLst>
                <a:latin typeface="Arial Bold" pitchFamily="34" charset="0"/>
                <a:cs typeface="Arial Bold" pitchFamily="34" charset="0"/>
              </a:rPr>
              <a:t>REGISTRATION, LIFT TICKETS, BIBS</a:t>
            </a:r>
            <a:endParaRPr lang="en-US" dirty="0"/>
          </a:p>
        </p:txBody>
      </p:sp>
    </p:spTree>
    <p:extLst>
      <p:ext uri="{BB962C8B-B14F-4D97-AF65-F5344CB8AC3E}">
        <p14:creationId xmlns:p14="http://schemas.microsoft.com/office/powerpoint/2010/main" val="67689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a:extLst>
              <a:ext uri="{FF2B5EF4-FFF2-40B4-BE49-F238E27FC236}">
                <a16:creationId xmlns:a16="http://schemas.microsoft.com/office/drawing/2014/main" id="{B7DCBF97-502B-4275-A1E8-47A0F241A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083" y="1128584"/>
            <a:ext cx="3761187" cy="50992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E5C705-2765-4454-B96E-5603AC1CBEA3}"/>
              </a:ext>
            </a:extLst>
          </p:cNvPr>
          <p:cNvSpPr txBox="1"/>
          <p:nvPr/>
        </p:nvSpPr>
        <p:spPr>
          <a:xfrm>
            <a:off x="392429" y="2007075"/>
            <a:ext cx="3537019" cy="3070071"/>
          </a:xfrm>
          <a:prstGeom prst="rect">
            <a:avLst/>
          </a:prstGeom>
          <a:noFill/>
          <a:ln>
            <a:noFill/>
          </a:ln>
        </p:spPr>
        <p:txBody>
          <a:bodyPr wrap="square" anchor="ctr" anchorCtr="1">
            <a:spAutoFit/>
          </a:bodyPr>
          <a:lstStyle/>
          <a:p>
            <a:pPr marL="214308" indent="-214308">
              <a:buFont typeface="Arial" panose="020B0604020202020204" pitchFamily="34" charset="0"/>
              <a:buChar char="•"/>
              <a:defRPr/>
            </a:pPr>
            <a:r>
              <a:rPr lang="en-US" dirty="0">
                <a:latin typeface="Arial" panose="020B0604020202020204" pitchFamily="34" charset="0"/>
                <a:cs typeface="Arial" panose="020B0604020202020204" pitchFamily="34" charset="0"/>
              </a:rPr>
              <a:t>Using this form allows an OC to distribute a “block of tickets” while remaining in compliance with  SafeSport requirements</a:t>
            </a:r>
          </a:p>
          <a:p>
            <a:pPr>
              <a:defRPr/>
            </a:pPr>
            <a:endParaRPr lang="en-US" dirty="0">
              <a:latin typeface="Arial" panose="020B0604020202020204" pitchFamily="34" charset="0"/>
              <a:cs typeface="Arial" panose="020B0604020202020204" pitchFamily="34" charset="0"/>
            </a:endParaRPr>
          </a:p>
          <a:p>
            <a:pPr marL="214308" indent="-214308">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This form </a:t>
            </a:r>
            <a:r>
              <a:rPr lang="en-US" altLang="en-US">
                <a:latin typeface="Arial" panose="020B0604020202020204" pitchFamily="34" charset="0"/>
                <a:cs typeface="Arial" panose="020B0604020202020204" pitchFamily="34" charset="0"/>
              </a:rPr>
              <a:t>is included </a:t>
            </a:r>
            <a:r>
              <a:rPr lang="en-US" altLang="en-US" dirty="0">
                <a:latin typeface="Arial" panose="020B0604020202020204" pitchFamily="34" charset="0"/>
                <a:cs typeface="Arial" panose="020B0604020202020204" pitchFamily="34" charset="0"/>
              </a:rPr>
              <a:t>in the 2022 MPF</a:t>
            </a:r>
          </a:p>
          <a:p>
            <a:pPr>
              <a:defRPr/>
            </a:pPr>
            <a:endParaRPr lang="en-US" altLang="en-US" dirty="0">
              <a:latin typeface="Arial" panose="020B0604020202020204" pitchFamily="34" charset="0"/>
              <a:cs typeface="Arial" panose="020B0604020202020204" pitchFamily="34" charset="0"/>
            </a:endParaRPr>
          </a:p>
          <a:p>
            <a:pPr marL="214308" indent="-214308">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Completed forms must be retained in the OC’s event file</a:t>
            </a:r>
          </a:p>
          <a:p>
            <a:pPr>
              <a:defRPr/>
            </a:pPr>
            <a:endParaRPr lang="en-US" sz="1350" dirty="0"/>
          </a:p>
        </p:txBody>
      </p:sp>
      <p:sp>
        <p:nvSpPr>
          <p:cNvPr id="5" name="Title 4">
            <a:extLst>
              <a:ext uri="{FF2B5EF4-FFF2-40B4-BE49-F238E27FC236}">
                <a16:creationId xmlns:a16="http://schemas.microsoft.com/office/drawing/2014/main" id="{3F0E31EA-085D-4DCF-8BDB-531C58DF9662}"/>
              </a:ext>
            </a:extLst>
          </p:cNvPr>
          <p:cNvSpPr>
            <a:spLocks noGrp="1"/>
          </p:cNvSpPr>
          <p:nvPr>
            <p:ph type="title"/>
          </p:nvPr>
        </p:nvSpPr>
        <p:spPr/>
        <p:txBody>
          <a:bodyPr/>
          <a:lstStyle/>
          <a:p>
            <a:r>
              <a:rPr lang="en-US" dirty="0"/>
              <a:t>VENUE ACCESS</a:t>
            </a:r>
          </a:p>
        </p:txBody>
      </p:sp>
    </p:spTree>
    <p:extLst>
      <p:ext uri="{BB962C8B-B14F-4D97-AF65-F5344CB8AC3E}">
        <p14:creationId xmlns:p14="http://schemas.microsoft.com/office/powerpoint/2010/main" val="95450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9D1F4-D199-422F-805D-0E5346440CAD}"/>
              </a:ext>
            </a:extLst>
          </p:cNvPr>
          <p:cNvSpPr txBox="1"/>
          <p:nvPr/>
        </p:nvSpPr>
        <p:spPr>
          <a:xfrm>
            <a:off x="231373" y="1418161"/>
            <a:ext cx="8690205" cy="4021678"/>
          </a:xfrm>
          <a:prstGeom prst="rect">
            <a:avLst/>
          </a:prstGeom>
          <a:noFill/>
          <a:ln>
            <a:noFill/>
          </a:ln>
        </p:spPr>
        <p:txBody>
          <a:bodyPr wrap="square">
            <a:spAutoFit/>
          </a:bodyPr>
          <a:lstStyle/>
          <a:p>
            <a:pPr marL="0" marR="0" fontAlgn="base">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1" indent="-342900" fontAlgn="base">
              <a:lnSpc>
                <a:spcPct val="107000"/>
              </a:lnSpc>
              <a:spcBef>
                <a:spcPts val="1200"/>
              </a:spcBef>
              <a:spcAft>
                <a:spcPts val="0"/>
              </a:spcAft>
              <a:buSzPct val="100000"/>
              <a:buFont typeface="Arial" panose="020B0604020202020204" pitchFamily="34" charset="0"/>
              <a:buChar char="•"/>
              <a:tabLst>
                <a:tab pos="914400" algn="l"/>
              </a:tabLst>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Award Ceremonies are 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be held outside. </a:t>
            </a:r>
          </a:p>
          <a:p>
            <a:pPr marR="0" lvl="1" indent="-342900" fontAlgn="base">
              <a:lnSpc>
                <a:spcPct val="107000"/>
              </a:lnSpc>
              <a:spcBef>
                <a:spcPts val="1200"/>
              </a:spcBef>
              <a:spcAft>
                <a:spcPts val="0"/>
              </a:spcAft>
              <a:buSzPct val="100000"/>
              <a:buFont typeface="Arial" panose="020B0604020202020204" pitchFamily="34" charset="0"/>
              <a:buChar char="•"/>
              <a:tabLst>
                <a:tab pos="914400" algn="l"/>
              </a:tabLst>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Award presentations are to be </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“contactless”.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R="0" lvl="1" indent="-342900" fontAlgn="base">
              <a:lnSpc>
                <a:spcPct val="107000"/>
              </a:lnSpc>
              <a:spcBef>
                <a:spcPts val="1200"/>
              </a:spcBef>
              <a:spcAft>
                <a:spcPts val="0"/>
              </a:spcAft>
              <a:buSzPct val="100000"/>
              <a:buFont typeface="Arial" panose="020B0604020202020204" pitchFamily="34" charset="0"/>
              <a:buChar char="•"/>
              <a:tabLst>
                <a:tab pos="914400" algn="l"/>
              </a:tabLs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 Ski &amp; Snowboard advises against unnecessary indoor gatherings/celebrations as part of an athletic event in the 2021-22 competitive season.</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R="0" lvl="1" indent="-342900" fontAlgn="base">
              <a:lnSpc>
                <a:spcPct val="107000"/>
              </a:lnSpc>
              <a:spcBef>
                <a:spcPts val="1200"/>
              </a:spcBef>
              <a:spcAft>
                <a:spcPts val="0"/>
              </a:spcAft>
              <a:buSzPct val="100000"/>
              <a:buFont typeface="Arial" panose="020B0604020202020204" pitchFamily="34" charset="0"/>
              <a:buChar char="•"/>
              <a:tabLst>
                <a:tab pos="914400" algn="l"/>
              </a:tabLs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regard to non-race based meetings / gatherings, please refer to U.S. Ski &amp; Snowboard Risk Mitigation for Gatherings.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6D075B2-D85B-408F-9084-928B5FA0D868}"/>
              </a:ext>
            </a:extLst>
          </p:cNvPr>
          <p:cNvSpPr txBox="1"/>
          <p:nvPr/>
        </p:nvSpPr>
        <p:spPr>
          <a:xfrm>
            <a:off x="231373" y="239571"/>
            <a:ext cx="6515100" cy="584775"/>
          </a:xfrm>
          <a:prstGeom prst="rect">
            <a:avLst/>
          </a:prstGeom>
          <a:noFill/>
          <a:ln>
            <a:noFill/>
          </a:ln>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Arial Bold" pitchFamily="34" charset="0"/>
                <a:cs typeface="Arial Bold" pitchFamily="34" charset="0"/>
              </a:rPr>
              <a:t>AWARDS &amp; CELEBRATIONS</a:t>
            </a:r>
            <a:endParaRPr lang="en-US" sz="3200" dirty="0">
              <a:solidFill>
                <a:schemeClr val="bg1"/>
              </a:solidFill>
            </a:endParaRPr>
          </a:p>
        </p:txBody>
      </p:sp>
    </p:spTree>
    <p:extLst>
      <p:ext uri="{BB962C8B-B14F-4D97-AF65-F5344CB8AC3E}">
        <p14:creationId xmlns:p14="http://schemas.microsoft.com/office/powerpoint/2010/main" val="375648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6C5CD8-4385-4649-85DB-575BCEB7EDC5}"/>
              </a:ext>
            </a:extLst>
          </p:cNvPr>
          <p:cNvSpPr>
            <a:spLocks noGrp="1"/>
          </p:cNvSpPr>
          <p:nvPr>
            <p:ph idx="1"/>
          </p:nvPr>
        </p:nvSpPr>
        <p:spPr>
          <a:xfrm>
            <a:off x="467592" y="1226127"/>
            <a:ext cx="8346893" cy="4950836"/>
          </a:xfrm>
        </p:spPr>
        <p:txBody>
          <a:bodyPr rtlCol="0">
            <a:normAutofit fontScale="92500" lnSpcReduction="10000"/>
          </a:bodyPr>
          <a:lstStyle/>
          <a:p>
            <a:pPr marL="0" indent="0">
              <a:lnSpc>
                <a:spcPct val="110000"/>
              </a:lnSpc>
              <a:buNone/>
              <a:defRPr/>
            </a:pPr>
            <a:r>
              <a:rPr lang="en-US" dirty="0">
                <a:solidFill>
                  <a:schemeClr val="tx1"/>
                </a:solidFill>
              </a:rPr>
              <a:t>The COVID-19 pandemic may require ski area management to implement procedures to protect the wellbeing of their employees and guests.  </a:t>
            </a:r>
          </a:p>
          <a:p>
            <a:pPr marL="0" indent="0">
              <a:lnSpc>
                <a:spcPct val="110000"/>
              </a:lnSpc>
              <a:spcBef>
                <a:spcPts val="1800"/>
              </a:spcBef>
              <a:buNone/>
              <a:defRPr/>
            </a:pPr>
            <a:r>
              <a:rPr lang="en-US" dirty="0">
                <a:solidFill>
                  <a:schemeClr val="tx1"/>
                </a:solidFill>
              </a:rPr>
              <a:t>These procedures may:</a:t>
            </a:r>
          </a:p>
          <a:p>
            <a:pPr>
              <a:lnSpc>
                <a:spcPct val="110000"/>
              </a:lnSpc>
              <a:spcBef>
                <a:spcPts val="600"/>
              </a:spcBef>
              <a:buFont typeface="Arial" panose="020B0604020202020204" pitchFamily="34" charset="0"/>
              <a:buChar char="•"/>
              <a:defRPr/>
            </a:pPr>
            <a:r>
              <a:rPr lang="en-US" dirty="0">
                <a:solidFill>
                  <a:schemeClr val="tx1"/>
                </a:solidFill>
              </a:rPr>
              <a:t>impact event operations and programs</a:t>
            </a:r>
          </a:p>
          <a:p>
            <a:pPr>
              <a:lnSpc>
                <a:spcPct val="110000"/>
              </a:lnSpc>
              <a:buFont typeface="Arial" panose="020B0604020202020204" pitchFamily="34" charset="0"/>
              <a:buChar char="•"/>
              <a:defRPr/>
            </a:pPr>
            <a:r>
              <a:rPr lang="en-US" dirty="0">
                <a:ea typeface="Times New Roman" panose="02020603050405020304" pitchFamily="18" charset="0"/>
              </a:rPr>
              <a:t>vary from venue to venue, county to county, and state to state</a:t>
            </a:r>
            <a:r>
              <a:rPr lang="en-US" dirty="0">
                <a:solidFill>
                  <a:schemeClr val="tx1"/>
                </a:solidFill>
              </a:rPr>
              <a:t> </a:t>
            </a:r>
          </a:p>
          <a:p>
            <a:pPr>
              <a:lnSpc>
                <a:spcPct val="110000"/>
              </a:lnSpc>
              <a:buFont typeface="Arial" panose="020B0604020202020204" pitchFamily="34" charset="0"/>
              <a:buChar char="•"/>
              <a:defRPr/>
            </a:pPr>
            <a:r>
              <a:rPr lang="en-US" dirty="0">
                <a:solidFill>
                  <a:schemeClr val="tx1"/>
                </a:solidFill>
              </a:rPr>
              <a:t>must be relayed to all event officials, Team Captains, and competitors </a:t>
            </a:r>
          </a:p>
          <a:p>
            <a:pPr>
              <a:lnSpc>
                <a:spcPct val="110000"/>
              </a:lnSpc>
              <a:buFont typeface="Arial" panose="020B0604020202020204" pitchFamily="34" charset="0"/>
              <a:buChar char="•"/>
              <a:defRPr/>
            </a:pPr>
            <a:r>
              <a:rPr lang="en-US" dirty="0">
                <a:solidFill>
                  <a:schemeClr val="tx1"/>
                </a:solidFill>
              </a:rPr>
              <a:t>must – without question – be respected and observed  </a:t>
            </a:r>
          </a:p>
        </p:txBody>
      </p:sp>
      <p:sp>
        <p:nvSpPr>
          <p:cNvPr id="13314" name="Title 1">
            <a:extLst>
              <a:ext uri="{FF2B5EF4-FFF2-40B4-BE49-F238E27FC236}">
                <a16:creationId xmlns:a16="http://schemas.microsoft.com/office/drawing/2014/main" id="{27A4E9A2-CB88-4F53-BABC-67B50E1E21B2}"/>
              </a:ext>
            </a:extLst>
          </p:cNvPr>
          <p:cNvSpPr>
            <a:spLocks noGrp="1"/>
          </p:cNvSpPr>
          <p:nvPr>
            <p:ph type="title"/>
          </p:nvPr>
        </p:nvSpPr>
        <p:spPr/>
        <p:txBody>
          <a:bodyPr/>
          <a:lstStyle/>
          <a:p>
            <a:pPr eaLnBrk="1" hangingPunct="1">
              <a:defRPr/>
            </a:pPr>
            <a:r>
              <a:rPr lang="en-US" altLang="en-US" sz="2775" dirty="0">
                <a:effectLst>
                  <a:outerShdw blurRad="38100" dist="38100" dir="2700000" algn="tl">
                    <a:srgbClr val="000000">
                      <a:alpha val="43137"/>
                    </a:srgbClr>
                  </a:outerShdw>
                </a:effectLst>
                <a:latin typeface="Arial Bold" pitchFamily="34" charset="0"/>
                <a:cs typeface="Arial Bold" pitchFamily="34" charset="0"/>
              </a:rPr>
              <a:t>SKI AREA MANAGEMENT</a:t>
            </a:r>
          </a:p>
        </p:txBody>
      </p:sp>
    </p:spTree>
    <p:extLst>
      <p:ext uri="{BB962C8B-B14F-4D97-AF65-F5344CB8AC3E}">
        <p14:creationId xmlns:p14="http://schemas.microsoft.com/office/powerpoint/2010/main" val="2063450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CDC81C-97B1-4628-94A6-9390F5614A46}"/>
              </a:ext>
            </a:extLst>
          </p:cNvPr>
          <p:cNvSpPr txBox="1"/>
          <p:nvPr/>
        </p:nvSpPr>
        <p:spPr>
          <a:xfrm>
            <a:off x="430736" y="1655696"/>
            <a:ext cx="8400226" cy="4272132"/>
          </a:xfrm>
          <a:prstGeom prst="rect">
            <a:avLst/>
          </a:prstGeom>
          <a:noFill/>
          <a:ln>
            <a:noFill/>
          </a:ln>
        </p:spPr>
        <p:txBody>
          <a:bodyPr wrap="square">
            <a:spAutoFit/>
          </a:bodyPr>
          <a:lstStyle/>
          <a:p>
            <a:pPr marR="0" lvl="1" indent="-342900" fontAlgn="base">
              <a:lnSpc>
                <a:spcPct val="107000"/>
              </a:lnSpc>
              <a:spcBef>
                <a:spcPts val="1200"/>
              </a:spcBef>
              <a:spcAft>
                <a:spcPts val="0"/>
              </a:spcAft>
              <a:buSzPct val="100000"/>
              <a:buFont typeface="Arial" panose="020B0604020202020204" pitchFamily="34" charset="0"/>
              <a:buChar char="•"/>
              <a:tabLst>
                <a:tab pos="914400" algn="l"/>
              </a:tabLs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Participants must follow all travel restrictions of the regions and countries of travel. </a:t>
            </a:r>
          </a:p>
          <a:p>
            <a:pPr marR="0" lvl="1" indent="-342900" fontAlgn="base">
              <a:lnSpc>
                <a:spcPct val="107000"/>
              </a:lnSpc>
              <a:spcBef>
                <a:spcPts val="1200"/>
              </a:spcBef>
              <a:spcAft>
                <a:spcPts val="0"/>
              </a:spcAft>
              <a:buSzPct val="100000"/>
              <a:buFont typeface="Arial" panose="020B0604020202020204" pitchFamily="34" charset="0"/>
              <a:buChar char="•"/>
              <a:tabLst>
                <a:tab pos="914400" algn="l"/>
              </a:tabLst>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Participants must follow all </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quarantine requirements of the regions and countries of travel.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R="0" lvl="1" indent="-342900" fontAlgn="base">
              <a:lnSpc>
                <a:spcPct val="107000"/>
              </a:lnSpc>
              <a:spcBef>
                <a:spcPts val="1200"/>
              </a:spcBef>
              <a:spcAft>
                <a:spcPts val="0"/>
              </a:spcAft>
              <a:buSzPct val="100000"/>
              <a:buFont typeface="Arial" panose="020B0604020202020204" pitchFamily="34" charset="0"/>
              <a:buChar char="•"/>
              <a:tabLst>
                <a:tab pos="914400" algn="l"/>
              </a:tabLs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CDC discourages travel both internationally, and domestically for all unvaccinated individuals. </a:t>
            </a:r>
          </a:p>
          <a:p>
            <a:pPr marR="0" lvl="1" indent="-342900" fontAlgn="base">
              <a:lnSpc>
                <a:spcPct val="107000"/>
              </a:lnSpc>
              <a:spcBef>
                <a:spcPts val="1200"/>
              </a:spcBef>
              <a:spcAft>
                <a:spcPts val="0"/>
              </a:spcAft>
              <a:buSzPct val="100000"/>
              <a:buFont typeface="Arial" panose="020B0604020202020204" pitchFamily="34" charset="0"/>
              <a:buChar char="•"/>
              <a:tabLst>
                <a:tab pos="914400" algn="l"/>
              </a:tabLs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Based on the CDC recommendation related to travel by unvaccinated individuals, out-of-region competition is discouraged for all unvaccinated athletes and coaches.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a:defRPr/>
            </a:pPr>
            <a:endParaRPr lang="en-US" sz="1050" dirty="0">
              <a:solidFill>
                <a:srgbClr val="000000"/>
              </a:solidFill>
              <a:latin typeface="ArialMT"/>
            </a:endParaRPr>
          </a:p>
        </p:txBody>
      </p:sp>
      <p:sp>
        <p:nvSpPr>
          <p:cNvPr id="5" name="TextBox 4">
            <a:extLst>
              <a:ext uri="{FF2B5EF4-FFF2-40B4-BE49-F238E27FC236}">
                <a16:creationId xmlns:a16="http://schemas.microsoft.com/office/drawing/2014/main" id="{2CB0104D-04BE-4A4F-A0A9-F16DC369A2D1}"/>
              </a:ext>
            </a:extLst>
          </p:cNvPr>
          <p:cNvSpPr txBox="1"/>
          <p:nvPr/>
        </p:nvSpPr>
        <p:spPr>
          <a:xfrm>
            <a:off x="297180" y="332913"/>
            <a:ext cx="6515100" cy="584775"/>
          </a:xfrm>
          <a:prstGeom prst="rect">
            <a:avLst/>
          </a:prstGeom>
          <a:noFill/>
          <a:ln>
            <a:noFill/>
          </a:ln>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Arial Bold" pitchFamily="34" charset="0"/>
                <a:cs typeface="Arial Bold" pitchFamily="34" charset="0"/>
              </a:rPr>
              <a:t>EVENT TRAVEL</a:t>
            </a:r>
            <a:endParaRPr lang="en-US" sz="3200" dirty="0">
              <a:solidFill>
                <a:schemeClr val="bg1"/>
              </a:solidFill>
            </a:endParaRPr>
          </a:p>
        </p:txBody>
      </p:sp>
    </p:spTree>
    <p:extLst>
      <p:ext uri="{BB962C8B-B14F-4D97-AF65-F5344CB8AC3E}">
        <p14:creationId xmlns:p14="http://schemas.microsoft.com/office/powerpoint/2010/main" val="280792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49EE6-E2E7-47D1-847F-A8BE540E6CC7}"/>
              </a:ext>
            </a:extLst>
          </p:cNvPr>
          <p:cNvSpPr txBox="1"/>
          <p:nvPr/>
        </p:nvSpPr>
        <p:spPr>
          <a:xfrm>
            <a:off x="393451" y="324750"/>
            <a:ext cx="6515100" cy="584775"/>
          </a:xfrm>
          <a:prstGeom prst="rect">
            <a:avLst/>
          </a:prstGeom>
          <a:noFill/>
          <a:ln>
            <a:noFill/>
          </a:ln>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Arial Bold" pitchFamily="34" charset="0"/>
                <a:cs typeface="Arial Bold" pitchFamily="34" charset="0"/>
              </a:rPr>
              <a:t>HELPFUL RESOURCES</a:t>
            </a:r>
            <a:endParaRPr lang="en-US" sz="3200" dirty="0">
              <a:solidFill>
                <a:schemeClr val="bg1"/>
              </a:solidFill>
            </a:endParaRPr>
          </a:p>
        </p:txBody>
      </p:sp>
      <p:sp>
        <p:nvSpPr>
          <p:cNvPr id="6" name="TextBox 5">
            <a:extLst>
              <a:ext uri="{FF2B5EF4-FFF2-40B4-BE49-F238E27FC236}">
                <a16:creationId xmlns:a16="http://schemas.microsoft.com/office/drawing/2014/main" id="{AAFA21E0-E173-4DD3-A18E-C695F7D97D1C}"/>
              </a:ext>
            </a:extLst>
          </p:cNvPr>
          <p:cNvSpPr txBox="1"/>
          <p:nvPr/>
        </p:nvSpPr>
        <p:spPr>
          <a:xfrm>
            <a:off x="376513" y="1279693"/>
            <a:ext cx="8215087" cy="4298613"/>
          </a:xfrm>
          <a:prstGeom prst="rect">
            <a:avLst/>
          </a:prstGeom>
          <a:noFill/>
          <a:ln>
            <a:noFill/>
          </a:ln>
        </p:spPr>
        <p:txBody>
          <a:bodyPr wrap="square">
            <a:spAutoFit/>
          </a:bodyPr>
          <a:lstStyle/>
          <a:p>
            <a:pPr>
              <a:spcAft>
                <a:spcPts val="1350"/>
              </a:spcAft>
              <a:buFont typeface="Arial" panose="020B0604020202020204" pitchFamily="34" charset="0"/>
              <a:buChar char="•"/>
              <a:defRPr/>
            </a:pPr>
            <a:r>
              <a:rPr lang="en-US" dirty="0"/>
              <a:t>    </a:t>
            </a:r>
            <a:r>
              <a:rPr lang="en-US" dirty="0">
                <a:latin typeface="Arial" panose="020B0604020202020204" pitchFamily="34" charset="0"/>
                <a:cs typeface="Arial" panose="020B0604020202020204" pitchFamily="34" charset="0"/>
              </a:rPr>
              <a:t>U.S. Ski &amp; Snowboard COVID-19 Resources</a:t>
            </a:r>
          </a:p>
          <a:p>
            <a:pPr>
              <a:spcAft>
                <a:spcPts val="1350"/>
              </a:spcAft>
              <a:buFont typeface="Arial" panose="020B0604020202020204" pitchFamily="34" charset="0"/>
              <a:buChar char="•"/>
              <a:defRPr/>
            </a:pPr>
            <a:r>
              <a:rPr lang="en-US" dirty="0">
                <a:latin typeface="Arial" panose="020B0604020202020204" pitchFamily="34" charset="0"/>
                <a:cs typeface="Arial" panose="020B0604020202020204" pitchFamily="34" charset="0"/>
              </a:rPr>
              <a:t>    Centers for Disease Control and Prevention COVID-19</a:t>
            </a:r>
          </a:p>
          <a:p>
            <a:pPr>
              <a:spcAft>
                <a:spcPts val="1350"/>
              </a:spcAft>
              <a:buFont typeface="Arial" panose="020B0604020202020204" pitchFamily="34" charset="0"/>
              <a:buChar char="•"/>
              <a:defRPr/>
            </a:pPr>
            <a:r>
              <a:rPr lang="en-US" dirty="0">
                <a:latin typeface="Arial" panose="020B0604020202020204" pitchFamily="34" charset="0"/>
                <a:cs typeface="Arial" panose="020B0604020202020204" pitchFamily="34" charset="0"/>
              </a:rPr>
              <a:t>    World Health Organization Advice for Public </a:t>
            </a:r>
          </a:p>
          <a:p>
            <a:pPr>
              <a:spcAft>
                <a:spcPts val="1350"/>
              </a:spcAft>
              <a:buFont typeface="Arial" panose="020B0604020202020204" pitchFamily="34" charset="0"/>
              <a:buChar char="•"/>
              <a:defRPr/>
            </a:pPr>
            <a:r>
              <a:rPr lang="en-US" dirty="0">
                <a:latin typeface="Arial" panose="020B0604020202020204" pitchFamily="34" charset="0"/>
                <a:cs typeface="Arial" panose="020B0604020202020204" pitchFamily="34" charset="0"/>
              </a:rPr>
              <a:t>    International Federation of Skiing (FIS) COVID-19</a:t>
            </a:r>
          </a:p>
          <a:p>
            <a:pPr>
              <a:spcAft>
                <a:spcPts val="1350"/>
              </a:spcAft>
              <a:buFont typeface="Arial" panose="020B0604020202020204" pitchFamily="34" charset="0"/>
              <a:buChar char="•"/>
              <a:defRPr/>
            </a:pPr>
            <a:r>
              <a:rPr lang="en-US" dirty="0">
                <a:latin typeface="Arial" panose="020B0604020202020204" pitchFamily="34" charset="0"/>
                <a:cs typeface="Arial" panose="020B0604020202020204" pitchFamily="34" charset="0"/>
              </a:rPr>
              <a:t>    United States Olympic &amp; Paralympic Committee COVID-19 Resources</a:t>
            </a:r>
          </a:p>
          <a:p>
            <a:pPr>
              <a:spcAft>
                <a:spcPts val="1350"/>
              </a:spcAft>
              <a:defRPr/>
            </a:pPr>
            <a:r>
              <a:rPr lang="en-US" dirty="0">
                <a:latin typeface="Arial" panose="020B0604020202020204" pitchFamily="34" charset="0"/>
                <a:cs typeface="Arial" panose="020B0604020202020204" pitchFamily="34" charset="0"/>
              </a:rPr>
              <a:t>And one of our most important resources will be our participants and their willingness to support our goals by being:</a:t>
            </a:r>
          </a:p>
          <a:p>
            <a:pPr marL="285750" indent="-285750">
              <a:spcAft>
                <a:spcPts val="1350"/>
              </a:spcAft>
              <a:buFont typeface="Arial" panose="020B0604020202020204" pitchFamily="34" charset="0"/>
              <a:buChar char="•"/>
              <a:defRPr/>
            </a:pPr>
            <a:r>
              <a:rPr lang="en-US" dirty="0">
                <a:latin typeface="Arial" panose="020B0604020202020204" pitchFamily="34" charset="0"/>
                <a:cs typeface="Arial" panose="020B0604020202020204" pitchFamily="34" charset="0"/>
              </a:rPr>
              <a:t>Patient</a:t>
            </a:r>
          </a:p>
          <a:p>
            <a:pPr marL="285750" indent="-285750">
              <a:spcAft>
                <a:spcPts val="1350"/>
              </a:spcAft>
              <a:buFont typeface="Arial" panose="020B0604020202020204" pitchFamily="34" charset="0"/>
              <a:buChar char="•"/>
              <a:defRPr/>
            </a:pPr>
            <a:r>
              <a:rPr lang="en-US" dirty="0">
                <a:latin typeface="Arial" panose="020B0604020202020204" pitchFamily="34" charset="0"/>
                <a:cs typeface="Arial" panose="020B0604020202020204" pitchFamily="34" charset="0"/>
              </a:rPr>
              <a:t>Flexible</a:t>
            </a:r>
          </a:p>
          <a:p>
            <a:pPr marL="285750" indent="-285750">
              <a:spcAft>
                <a:spcPts val="1350"/>
              </a:spcAft>
              <a:buFont typeface="Arial" panose="020B0604020202020204" pitchFamily="34" charset="0"/>
              <a:buChar char="•"/>
              <a:defRPr/>
            </a:pPr>
            <a:r>
              <a:rPr lang="en-US" dirty="0">
                <a:latin typeface="Arial" panose="020B0604020202020204" pitchFamily="34" charset="0"/>
                <a:cs typeface="Arial" panose="020B0604020202020204" pitchFamily="34" charset="0"/>
              </a:rPr>
              <a:t>Committed </a:t>
            </a:r>
          </a:p>
        </p:txBody>
      </p:sp>
      <p:sp>
        <p:nvSpPr>
          <p:cNvPr id="2" name="TextBox 1">
            <a:extLst>
              <a:ext uri="{FF2B5EF4-FFF2-40B4-BE49-F238E27FC236}">
                <a16:creationId xmlns:a16="http://schemas.microsoft.com/office/drawing/2014/main" id="{0603EFDC-35F2-4C70-AA76-3F7ABD2E0A1D}"/>
              </a:ext>
            </a:extLst>
          </p:cNvPr>
          <p:cNvSpPr txBox="1"/>
          <p:nvPr/>
        </p:nvSpPr>
        <p:spPr>
          <a:xfrm>
            <a:off x="376513" y="5757983"/>
            <a:ext cx="8303029" cy="661720"/>
          </a:xfrm>
          <a:prstGeom prst="rect">
            <a:avLst/>
          </a:prstGeom>
          <a:noFill/>
          <a:ln>
            <a:noFill/>
          </a:ln>
        </p:spPr>
        <p:txBody>
          <a:bodyPr wrap="square" anchor="ctr" anchorCtr="1">
            <a:spAutoFit/>
          </a:bodyPr>
          <a:lstStyle/>
          <a:p>
            <a:pPr algn="ctr">
              <a:defRPr/>
            </a:pPr>
            <a:r>
              <a:rPr lang="en-US" sz="1600" b="1" dirty="0">
                <a:latin typeface="Arial" panose="020B0604020202020204" pitchFamily="34" charset="0"/>
                <a:cs typeface="Arial" panose="020B0604020202020204" pitchFamily="34" charset="0"/>
              </a:rPr>
              <a:t>The information contained in this presentation may be subject to change.</a:t>
            </a:r>
          </a:p>
          <a:p>
            <a:pPr algn="ctr">
              <a:spcBef>
                <a:spcPts val="600"/>
              </a:spcBef>
              <a:defRPr/>
            </a:pPr>
            <a:r>
              <a:rPr lang="en-US" sz="1600" b="1" dirty="0">
                <a:latin typeface="Arial" panose="020B0604020202020204" pitchFamily="34" charset="0"/>
                <a:cs typeface="Arial" panose="020B0604020202020204" pitchFamily="34" charset="0"/>
              </a:rPr>
              <a:t>Please refer to </a:t>
            </a:r>
            <a:r>
              <a:rPr lang="en-US" sz="1600" b="1" dirty="0">
                <a:solidFill>
                  <a:srgbClr val="0033CC"/>
                </a:solidFill>
                <a:latin typeface="Arial" panose="020B0604020202020204" pitchFamily="34" charset="0"/>
                <a:cs typeface="Arial" panose="020B0604020202020204" pitchFamily="34" charset="0"/>
              </a:rPr>
              <a:t>usskiandsnowboard.org/covid-19</a:t>
            </a:r>
            <a:endParaRPr lang="en-US" altLang="en-US" sz="1600" b="1" cap="all" dirty="0">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74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A4475-CFA3-45D3-BA81-CB35B639CE93}"/>
              </a:ext>
            </a:extLst>
          </p:cNvPr>
          <p:cNvSpPr>
            <a:spLocks noGrp="1"/>
          </p:cNvSpPr>
          <p:nvPr>
            <p:ph idx="1"/>
          </p:nvPr>
        </p:nvSpPr>
        <p:spPr>
          <a:xfrm>
            <a:off x="467591" y="1447333"/>
            <a:ext cx="8208818" cy="4593703"/>
          </a:xfrm>
        </p:spPr>
        <p:txBody>
          <a:bodyPr rtlCol="0">
            <a:noAutofit/>
          </a:bodyPr>
          <a:lstStyle/>
          <a:p>
            <a:pPr marR="0">
              <a:lnSpc>
                <a:spcPct val="107000"/>
              </a:lnSpc>
              <a:spcBef>
                <a:spcPts val="120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COVID-19 has impacted different parts of the country in different ways and differing rates of vaccination exist. </a:t>
            </a:r>
          </a:p>
          <a:p>
            <a:pPr>
              <a:lnSpc>
                <a:spcPct val="107000"/>
              </a:lnSpc>
              <a:spcBef>
                <a:spcPts val="1200"/>
              </a:spcBef>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COVID-19 Delta variant and other emerging variants remain a considerable concern at the time of this publishing. </a:t>
            </a:r>
          </a:p>
          <a:p>
            <a:pPr>
              <a:lnSpc>
                <a:spcPct val="107000"/>
              </a:lnSpc>
              <a:spcBef>
                <a:spcPts val="1200"/>
              </a:spcBef>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COVID-19 Delta variant is extremely contagious and appears to be causing higher rates of hospitalization in younger individuals as well as breakthrough infections for vaccinated individuals. </a:t>
            </a:r>
          </a:p>
          <a:p>
            <a:pPr>
              <a:lnSpc>
                <a:spcPct val="107000"/>
              </a:lnSpc>
              <a:spcBef>
                <a:spcPts val="1200"/>
              </a:spcBef>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COVID-19 is spread mainly from person-to-person through respiratory droplets.</a:t>
            </a:r>
            <a:endPar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COVID</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-19 </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 lead to severe illness and death in high-risk individuals and the unvaccinated population, which includes those not eligible for vaccination.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4" name="Title 1">
            <a:extLst>
              <a:ext uri="{FF2B5EF4-FFF2-40B4-BE49-F238E27FC236}">
                <a16:creationId xmlns:a16="http://schemas.microsoft.com/office/drawing/2014/main" id="{9CD16BBA-9A28-4BC8-8DE7-E39EF5E9AFD8}"/>
              </a:ext>
            </a:extLst>
          </p:cNvPr>
          <p:cNvSpPr>
            <a:spLocks noGrp="1"/>
          </p:cNvSpPr>
          <p:nvPr>
            <p:ph type="title"/>
          </p:nvPr>
        </p:nvSpPr>
        <p:spPr/>
        <p:txBody>
          <a:bodyPr/>
          <a:lstStyle/>
          <a:p>
            <a:pPr eaLnBrk="1" hangingPunct="1">
              <a:defRPr/>
            </a:pPr>
            <a:r>
              <a:rPr lang="en-US" altLang="en-US" sz="2775" dirty="0">
                <a:effectLst>
                  <a:outerShdw blurRad="38100" dist="38100" dir="2700000" algn="tl">
                    <a:srgbClr val="000000">
                      <a:alpha val="43137"/>
                    </a:srgbClr>
                  </a:outerShdw>
                </a:effectLst>
                <a:latin typeface="Arial Bold" pitchFamily="34" charset="0"/>
                <a:cs typeface="Arial Bold" pitchFamily="34" charset="0"/>
              </a:rPr>
              <a:t>COVID-19 &amp; THE DELTA VARIANT</a:t>
            </a:r>
          </a:p>
        </p:txBody>
      </p:sp>
    </p:spTree>
    <p:extLst>
      <p:ext uri="{BB962C8B-B14F-4D97-AF65-F5344CB8AC3E}">
        <p14:creationId xmlns:p14="http://schemas.microsoft.com/office/powerpoint/2010/main" val="82114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370E57-7019-4C17-AA71-479AC9A21C1D}"/>
              </a:ext>
            </a:extLst>
          </p:cNvPr>
          <p:cNvSpPr>
            <a:spLocks noGrp="1"/>
          </p:cNvSpPr>
          <p:nvPr>
            <p:ph idx="1"/>
          </p:nvPr>
        </p:nvSpPr>
        <p:spPr>
          <a:xfrm>
            <a:off x="358647" y="1362878"/>
            <a:ext cx="8208818" cy="4552731"/>
          </a:xfrm>
        </p:spPr>
        <p:txBody>
          <a:bodyPr rtlCol="0">
            <a:noAutofit/>
          </a:bodyPr>
          <a:lstStyle/>
          <a:p>
            <a:pPr>
              <a:lnSpc>
                <a:spcPct val="107000"/>
              </a:lnSpc>
              <a:spcBef>
                <a:spcPts val="1200"/>
              </a:spcBef>
            </a:pPr>
            <a:r>
              <a:rPr lang="en-US"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Alpine Guidance has been developed by the COVID-19 Alpine Strategic Planning Commission to guide the planning of all domestic FIS and U.S. Ski &amp; Snowboard sanctioned alpine ski racing competitions. </a:t>
            </a:r>
          </a:p>
          <a:p>
            <a:pPr>
              <a:lnSpc>
                <a:spcPct val="107000"/>
              </a:lnSpc>
              <a:spcBef>
                <a:spcPts val="1200"/>
              </a:spcBef>
            </a:pPr>
            <a:r>
              <a:rPr lang="en-US"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Alpine Guidance is based on recommendations from the U.S. Centers for Disease Control and Prevention (CDC) and the U.S. Ski &amp; Snowboard COVID-19 expert Medical Panel. </a:t>
            </a:r>
          </a:p>
          <a:p>
            <a:pPr>
              <a:lnSpc>
                <a:spcPct val="107000"/>
              </a:lnSpc>
              <a:spcBef>
                <a:spcPts val="1200"/>
              </a:spcBef>
            </a:pPr>
            <a:r>
              <a:rPr lang="en-US"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Alpine Guidance is based on known factors at the time of writing. As such this document will be updated as appropriate, and new version(s) will be released to the U.S. Ski &amp; Snowboard Alpine membership and competition organizers.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sz="1800" dirty="0">
              <a:latin typeface="Arial" panose="020B0604020202020204" pitchFamily="34" charset="0"/>
            </a:endParaRPr>
          </a:p>
          <a:p>
            <a:pPr marL="0" indent="0">
              <a:buNone/>
              <a:defRPr/>
            </a:pPr>
            <a:endParaRPr lang="en-US" sz="1500" dirty="0">
              <a:latin typeface="ArialMT"/>
            </a:endParaRPr>
          </a:p>
        </p:txBody>
      </p:sp>
      <p:sp>
        <p:nvSpPr>
          <p:cNvPr id="13314" name="Title 1">
            <a:extLst>
              <a:ext uri="{FF2B5EF4-FFF2-40B4-BE49-F238E27FC236}">
                <a16:creationId xmlns:a16="http://schemas.microsoft.com/office/drawing/2014/main" id="{6D0CB07C-393B-48AA-B7E1-33114C8D6EF9}"/>
              </a:ext>
            </a:extLst>
          </p:cNvPr>
          <p:cNvSpPr>
            <a:spLocks noGrp="1"/>
          </p:cNvSpPr>
          <p:nvPr>
            <p:ph type="title"/>
          </p:nvPr>
        </p:nvSpPr>
        <p:spPr/>
        <p:txBody>
          <a:bodyPr/>
          <a:lstStyle/>
          <a:p>
            <a:pPr eaLnBrk="1" hangingPunct="1">
              <a:defRPr/>
            </a:pPr>
            <a:r>
              <a:rPr lang="en-US" altLang="en-US" sz="2775" dirty="0">
                <a:effectLst>
                  <a:outerShdw blurRad="38100" dist="38100" dir="2700000" algn="tl">
                    <a:srgbClr val="000000">
                      <a:alpha val="43137"/>
                    </a:srgbClr>
                  </a:outerShdw>
                </a:effectLst>
                <a:latin typeface="Arial Bold" pitchFamily="34" charset="0"/>
                <a:cs typeface="Arial Bold" pitchFamily="34" charset="0"/>
              </a:rPr>
              <a:t>ALPINE GUIDANCE</a:t>
            </a:r>
          </a:p>
        </p:txBody>
      </p:sp>
    </p:spTree>
    <p:extLst>
      <p:ext uri="{BB962C8B-B14F-4D97-AF65-F5344CB8AC3E}">
        <p14:creationId xmlns:p14="http://schemas.microsoft.com/office/powerpoint/2010/main" val="363424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A4475-CFA3-45D3-BA81-CB35B639CE93}"/>
              </a:ext>
            </a:extLst>
          </p:cNvPr>
          <p:cNvSpPr>
            <a:spLocks noGrp="1"/>
          </p:cNvSpPr>
          <p:nvPr>
            <p:ph idx="1"/>
          </p:nvPr>
        </p:nvSpPr>
        <p:spPr>
          <a:xfrm>
            <a:off x="280448" y="1411099"/>
            <a:ext cx="8583103" cy="4593703"/>
          </a:xfrm>
        </p:spPr>
        <p:txBody>
          <a:bodyPr rtlCol="0">
            <a:noAutofit/>
          </a:bodyPr>
          <a:lstStyle/>
          <a:p>
            <a:pPr>
              <a:lnSpc>
                <a:spcPct val="107000"/>
              </a:lnSpc>
              <a:spcBef>
                <a:spcPts val="1200"/>
              </a:spcBef>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guidance is not all encompassing and does not account for every variable. </a:t>
            </a:r>
          </a:p>
          <a:p>
            <a:pPr>
              <a:lnSpc>
                <a:spcPct val="107000"/>
              </a:lnSpc>
              <a:spcBef>
                <a:spcPts val="1200"/>
              </a:spcBef>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remains an inherent risk of COVID-19 exposure and contraction when leaving the confines of one’s home. </a:t>
            </a:r>
          </a:p>
          <a:p>
            <a:pPr>
              <a:lnSpc>
                <a:spcPct val="107000"/>
              </a:lnSpc>
              <a:spcBef>
                <a:spcPts val="1200"/>
              </a:spcBef>
            </a:pP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hile the associated risks are substantially lower for vaccinated individuals, mitigation measures cannot guarantee that you will not become infected with COVID-19.  </a:t>
            </a:r>
          </a:p>
          <a:p>
            <a:pPr>
              <a:lnSpc>
                <a:spcPct val="107000"/>
              </a:lnSpc>
              <a:spcBef>
                <a:spcPts val="1200"/>
              </a:spcBef>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CDC recommends delaying travel until you are fully vaccinated.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4" name="Title 1">
            <a:extLst>
              <a:ext uri="{FF2B5EF4-FFF2-40B4-BE49-F238E27FC236}">
                <a16:creationId xmlns:a16="http://schemas.microsoft.com/office/drawing/2014/main" id="{9CD16BBA-9A28-4BC8-8DE7-E39EF5E9AFD8}"/>
              </a:ext>
            </a:extLst>
          </p:cNvPr>
          <p:cNvSpPr>
            <a:spLocks noGrp="1"/>
          </p:cNvSpPr>
          <p:nvPr>
            <p:ph type="title"/>
          </p:nvPr>
        </p:nvSpPr>
        <p:spPr/>
        <p:txBody>
          <a:bodyPr/>
          <a:lstStyle/>
          <a:p>
            <a:pPr eaLnBrk="1" hangingPunct="1">
              <a:defRPr/>
            </a:pPr>
            <a:r>
              <a:rPr lang="en-US" altLang="en-US" sz="2775" dirty="0">
                <a:effectLst>
                  <a:outerShdw blurRad="38100" dist="38100" dir="2700000" algn="tl">
                    <a:srgbClr val="000000">
                      <a:alpha val="43137"/>
                    </a:srgbClr>
                  </a:outerShdw>
                </a:effectLst>
                <a:latin typeface="Arial Bold" pitchFamily="34" charset="0"/>
                <a:cs typeface="Arial Bold" pitchFamily="34" charset="0"/>
              </a:rPr>
              <a:t>ALPINE GUIDANCE</a:t>
            </a:r>
          </a:p>
        </p:txBody>
      </p:sp>
    </p:spTree>
    <p:extLst>
      <p:ext uri="{BB962C8B-B14F-4D97-AF65-F5344CB8AC3E}">
        <p14:creationId xmlns:p14="http://schemas.microsoft.com/office/powerpoint/2010/main" val="227610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A4475-CFA3-45D3-BA81-CB35B639CE93}"/>
              </a:ext>
            </a:extLst>
          </p:cNvPr>
          <p:cNvSpPr>
            <a:spLocks noGrp="1"/>
          </p:cNvSpPr>
          <p:nvPr>
            <p:ph idx="1"/>
          </p:nvPr>
        </p:nvSpPr>
        <p:spPr>
          <a:xfrm>
            <a:off x="200025" y="1132148"/>
            <a:ext cx="8841338" cy="5007395"/>
          </a:xfrm>
        </p:spPr>
        <p:txBody>
          <a:bodyPr rtlCol="0">
            <a:noAutofit/>
          </a:bodyPr>
          <a:lstStyle/>
          <a:p>
            <a:pPr marL="342900" marR="0" lvl="0" indent="-342900" fontAlgn="base">
              <a:lnSpc>
                <a:spcPct val="107000"/>
              </a:lnSpc>
              <a:spcBef>
                <a:spcPts val="1200"/>
              </a:spcBef>
              <a:spcAft>
                <a:spcPts val="0"/>
              </a:spcAft>
              <a:buSzPts val="1000"/>
              <a:buFont typeface="Symbol" panose="05050102010706020507" pitchFamily="18" charset="2"/>
              <a:buChar char=""/>
              <a:tabLst>
                <a:tab pos="457200" algn="l"/>
              </a:tabLst>
            </a:pPr>
            <a:r>
              <a:rPr lang="en-US"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Primary Considerations</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Participants must follow the rules and regulations set forth by public health authorities and state and local governments, which will be different across the country.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1200"/>
              </a:spcBef>
              <a:spcAft>
                <a:spcPts val="0"/>
              </a:spcAft>
              <a:buSzPts val="1000"/>
              <a:buFont typeface="Symbol" panose="05050102010706020507" pitchFamily="18" charset="2"/>
              <a:buChar char=""/>
              <a:tabLst>
                <a:tab pos="457200" algn="l"/>
              </a:tabLst>
            </a:pPr>
            <a:r>
              <a:rPr lang="en-US"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Secondary Considerations</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Follow this guidance. In either case, the portions of each regulation which are more restrictive should be the guidance that is followed.</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1200"/>
              </a:spcBef>
              <a:spcAft>
                <a:spcPts val="0"/>
              </a:spcAft>
              <a:buSzPts val="1000"/>
              <a:buFont typeface="Symbol" panose="05050102010706020507" pitchFamily="18" charset="2"/>
              <a:buChar char=""/>
              <a:tabLst>
                <a:tab pos="457200" algn="l"/>
              </a:tabLst>
            </a:pPr>
            <a:r>
              <a:rPr lang="en-US"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Stricter Considerations</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Associations, local clubs, and competition organizers may adopt stricter or more conservative approaches than those mandated by local public health authorities or recommended by U.S. Ski &amp; Snowboard.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4" name="Title 1">
            <a:extLst>
              <a:ext uri="{FF2B5EF4-FFF2-40B4-BE49-F238E27FC236}">
                <a16:creationId xmlns:a16="http://schemas.microsoft.com/office/drawing/2014/main" id="{9CD16BBA-9A28-4BC8-8DE7-E39EF5E9AFD8}"/>
              </a:ext>
            </a:extLst>
          </p:cNvPr>
          <p:cNvSpPr>
            <a:spLocks noGrp="1"/>
          </p:cNvSpPr>
          <p:nvPr>
            <p:ph type="title"/>
          </p:nvPr>
        </p:nvSpPr>
        <p:spPr/>
        <p:txBody>
          <a:bodyPr/>
          <a:lstStyle/>
          <a:p>
            <a:pPr eaLnBrk="1" hangingPunct="1">
              <a:defRPr/>
            </a:pPr>
            <a:r>
              <a:rPr lang="en-US" altLang="en-US" sz="2775" dirty="0">
                <a:effectLst>
                  <a:outerShdw blurRad="38100" dist="38100" dir="2700000" algn="tl">
                    <a:srgbClr val="000000">
                      <a:alpha val="43137"/>
                    </a:srgbClr>
                  </a:outerShdw>
                </a:effectLst>
                <a:latin typeface="Arial Bold" pitchFamily="34" charset="0"/>
                <a:cs typeface="Arial Bold" pitchFamily="34" charset="0"/>
              </a:rPr>
              <a:t>HOSTING EVENTS</a:t>
            </a:r>
          </a:p>
        </p:txBody>
      </p:sp>
    </p:spTree>
    <p:extLst>
      <p:ext uri="{BB962C8B-B14F-4D97-AF65-F5344CB8AC3E}">
        <p14:creationId xmlns:p14="http://schemas.microsoft.com/office/powerpoint/2010/main" val="2222073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A4475-CFA3-45D3-BA81-CB35B639CE93}"/>
              </a:ext>
            </a:extLst>
          </p:cNvPr>
          <p:cNvSpPr>
            <a:spLocks noGrp="1"/>
          </p:cNvSpPr>
          <p:nvPr>
            <p:ph idx="1"/>
          </p:nvPr>
        </p:nvSpPr>
        <p:spPr>
          <a:xfrm>
            <a:off x="151331" y="1477381"/>
            <a:ext cx="8841338" cy="4736807"/>
          </a:xfrm>
        </p:spPr>
        <p:txBody>
          <a:bodyPr rtlCol="0">
            <a:noAutofit/>
          </a:bodyPr>
          <a:lstStyle/>
          <a:p>
            <a:pPr marL="342900" marR="0" lvl="0" indent="-342900" fontAlgn="base">
              <a:lnSpc>
                <a:spcPct val="107000"/>
              </a:lnSpc>
              <a:spcBef>
                <a:spcPts val="120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the time of publication, the CDC provides that, in general, masks are not needed in outdoor settings </a:t>
            </a:r>
          </a:p>
          <a:p>
            <a:pPr marL="342900" marR="0" lvl="0" indent="-342900" fontAlgn="base">
              <a:lnSpc>
                <a:spcPct val="107000"/>
              </a:lnSpc>
              <a:spcBef>
                <a:spcPts val="1200"/>
              </a:spcBef>
              <a:spcAft>
                <a:spcPts val="0"/>
              </a:spcAft>
              <a:buSzPts val="1000"/>
              <a:buFont typeface="Symbol" panose="05050102010706020507" pitchFamily="18" charset="2"/>
              <a:buChar char=""/>
              <a:tabLst>
                <a:tab pos="4572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Exception: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areas with high numbers of COVID-19 cases, individuals should consider wearing a mask in crowded outdoor settings and for activities with close contact with others who are not fully vaccinated.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120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Following the CDC guidance, for unvaccinated participants, we recommend wearing a well-fitted mask both indoors and outdoors when you cannot have physical distance (at least 6 feet).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120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vaccinated participants, to maximize protection from the Delta variant and prevent possibly spreading it to others, U.S. Ski &amp; Snowboard requires that participants wear a mask indoors unless actively eating/drinking and that they maintain physical distancing while doing so.</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4" name="Title 1">
            <a:extLst>
              <a:ext uri="{FF2B5EF4-FFF2-40B4-BE49-F238E27FC236}">
                <a16:creationId xmlns:a16="http://schemas.microsoft.com/office/drawing/2014/main" id="{9CD16BBA-9A28-4BC8-8DE7-E39EF5E9AFD8}"/>
              </a:ext>
            </a:extLst>
          </p:cNvPr>
          <p:cNvSpPr>
            <a:spLocks noGrp="1"/>
          </p:cNvSpPr>
          <p:nvPr>
            <p:ph type="title"/>
          </p:nvPr>
        </p:nvSpPr>
        <p:spPr/>
        <p:txBody>
          <a:bodyPr/>
          <a:lstStyle/>
          <a:p>
            <a:pPr eaLnBrk="1" hangingPunct="1">
              <a:defRPr/>
            </a:pPr>
            <a:r>
              <a:rPr lang="en-US" altLang="en-US" sz="2775" dirty="0">
                <a:effectLst>
                  <a:outerShdw blurRad="38100" dist="38100" dir="2700000" algn="tl">
                    <a:srgbClr val="000000">
                      <a:alpha val="43137"/>
                    </a:srgbClr>
                  </a:outerShdw>
                </a:effectLst>
                <a:latin typeface="Arial Bold" pitchFamily="34" charset="0"/>
                <a:cs typeface="Arial Bold" pitchFamily="34" charset="0"/>
              </a:rPr>
              <a:t>MASKS</a:t>
            </a:r>
          </a:p>
        </p:txBody>
      </p:sp>
    </p:spTree>
    <p:extLst>
      <p:ext uri="{BB962C8B-B14F-4D97-AF65-F5344CB8AC3E}">
        <p14:creationId xmlns:p14="http://schemas.microsoft.com/office/powerpoint/2010/main" val="237555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A4475-CFA3-45D3-BA81-CB35B639CE93}"/>
              </a:ext>
            </a:extLst>
          </p:cNvPr>
          <p:cNvSpPr>
            <a:spLocks noGrp="1"/>
          </p:cNvSpPr>
          <p:nvPr>
            <p:ph idx="1"/>
          </p:nvPr>
        </p:nvSpPr>
        <p:spPr>
          <a:xfrm>
            <a:off x="151331" y="1477381"/>
            <a:ext cx="8841338" cy="4736807"/>
          </a:xfrm>
        </p:spPr>
        <p:txBody>
          <a:bodyPr rtlCol="0">
            <a:noAutofit/>
          </a:bodyPr>
          <a:lstStyle/>
          <a:p>
            <a:pPr marL="342900" marR="0" lvl="0" indent="-342900" fontAlgn="base">
              <a:lnSpc>
                <a:spcPct val="107000"/>
              </a:lnSpc>
              <a:spcBef>
                <a:spcPts val="120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participants eligible to receive a COVID-19 vaccination, it is highly encouraged.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120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Vaccination status remains a significant factor in determining whether someone will need high-level care for COVID-19.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120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CDC has reported that vaccinated individuals are 10 times less likely to die of a COVID-19 infection than unvaccinated.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120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Vaccination also helps reduce stressors on communities that host events, the medical community, children below the age of vaccination, and vulnerable individuals.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4" name="Title 1">
            <a:extLst>
              <a:ext uri="{FF2B5EF4-FFF2-40B4-BE49-F238E27FC236}">
                <a16:creationId xmlns:a16="http://schemas.microsoft.com/office/drawing/2014/main" id="{9CD16BBA-9A28-4BC8-8DE7-E39EF5E9AFD8}"/>
              </a:ext>
            </a:extLst>
          </p:cNvPr>
          <p:cNvSpPr>
            <a:spLocks noGrp="1"/>
          </p:cNvSpPr>
          <p:nvPr>
            <p:ph type="title"/>
          </p:nvPr>
        </p:nvSpPr>
        <p:spPr/>
        <p:txBody>
          <a:bodyPr/>
          <a:lstStyle/>
          <a:p>
            <a:pPr eaLnBrk="1" hangingPunct="1">
              <a:defRPr/>
            </a:pPr>
            <a:r>
              <a:rPr lang="en-US" altLang="en-US" sz="2775" dirty="0">
                <a:effectLst>
                  <a:outerShdw blurRad="38100" dist="38100" dir="2700000" algn="tl">
                    <a:srgbClr val="000000">
                      <a:alpha val="43137"/>
                    </a:srgbClr>
                  </a:outerShdw>
                </a:effectLst>
                <a:latin typeface="Arial Bold" pitchFamily="34" charset="0"/>
                <a:cs typeface="Arial Bold" pitchFamily="34" charset="0"/>
              </a:rPr>
              <a:t>VACCINATIONS – THEIR IMPORTANCE</a:t>
            </a:r>
          </a:p>
        </p:txBody>
      </p:sp>
    </p:spTree>
    <p:extLst>
      <p:ext uri="{BB962C8B-B14F-4D97-AF65-F5344CB8AC3E}">
        <p14:creationId xmlns:p14="http://schemas.microsoft.com/office/powerpoint/2010/main" val="3565265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A4475-CFA3-45D3-BA81-CB35B639CE93}"/>
              </a:ext>
            </a:extLst>
          </p:cNvPr>
          <p:cNvSpPr>
            <a:spLocks noGrp="1"/>
          </p:cNvSpPr>
          <p:nvPr>
            <p:ph idx="1"/>
          </p:nvPr>
        </p:nvSpPr>
        <p:spPr>
          <a:xfrm>
            <a:off x="151331" y="1477381"/>
            <a:ext cx="8841338" cy="4736807"/>
          </a:xfrm>
        </p:spPr>
        <p:txBody>
          <a:bodyPr rtlCol="0">
            <a:noAutofit/>
          </a:bodyPr>
          <a:lstStyle/>
          <a:p>
            <a:pPr marL="0" marR="0" indent="0">
              <a:lnSpc>
                <a:spcPct val="107000"/>
              </a:lnSpc>
              <a:spcBef>
                <a:spcPts val="0"/>
              </a:spcBef>
              <a:spcAft>
                <a:spcPts val="0"/>
              </a:spcAft>
              <a:buNone/>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COVID-19 Symptoms: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you are</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exhibiting any symptoms of COVID-19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 not travel to a venue until you receive clearance from a doctor.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Close Contact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you have been in close, sustained contact with someone with COVID-19 in the last 14 days, please refer to the </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CDC guidance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quarantine and travel requirements.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Travel and Participation in Events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 not travel if you are experiencing or have been in close contact with anyone who has experienced COVID-19 symptoms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as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listed by the CDC.</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4" name="Title 1">
            <a:extLst>
              <a:ext uri="{FF2B5EF4-FFF2-40B4-BE49-F238E27FC236}">
                <a16:creationId xmlns:a16="http://schemas.microsoft.com/office/drawing/2014/main" id="{9CD16BBA-9A28-4BC8-8DE7-E39EF5E9AFD8}"/>
              </a:ext>
            </a:extLst>
          </p:cNvPr>
          <p:cNvSpPr>
            <a:spLocks noGrp="1"/>
          </p:cNvSpPr>
          <p:nvPr>
            <p:ph type="title"/>
          </p:nvPr>
        </p:nvSpPr>
        <p:spPr>
          <a:xfrm>
            <a:off x="151331" y="241300"/>
            <a:ext cx="8001583" cy="520700"/>
          </a:xfrm>
        </p:spPr>
        <p:txBody>
          <a:bodyPr/>
          <a:lstStyle/>
          <a:p>
            <a:pPr eaLnBrk="1" hangingPunct="1">
              <a:defRPr/>
            </a:pPr>
            <a:r>
              <a:rPr lang="en-US" altLang="en-US" sz="2775" dirty="0">
                <a:effectLst>
                  <a:outerShdw blurRad="38100" dist="38100" dir="2700000" algn="tl">
                    <a:srgbClr val="000000">
                      <a:alpha val="43137"/>
                    </a:srgbClr>
                  </a:outerShdw>
                </a:effectLst>
                <a:latin typeface="Arial Bold" pitchFamily="34" charset="0"/>
                <a:cs typeface="Arial Bold" pitchFamily="34" charset="0"/>
              </a:rPr>
              <a:t>SHOULD YOU OR SHOULD YOU NOT TRAVEL </a:t>
            </a:r>
          </a:p>
        </p:txBody>
      </p:sp>
    </p:spTree>
    <p:extLst>
      <p:ext uri="{BB962C8B-B14F-4D97-AF65-F5344CB8AC3E}">
        <p14:creationId xmlns:p14="http://schemas.microsoft.com/office/powerpoint/2010/main" val="9224005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804</TotalTime>
  <Words>2576</Words>
  <Application>Microsoft Office PowerPoint</Application>
  <PresentationFormat>On-screen Show (4:3)</PresentationFormat>
  <Paragraphs>195</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Bold</vt:lpstr>
      <vt:lpstr>ArialMT</vt:lpstr>
      <vt:lpstr>Calibri</vt:lpstr>
      <vt:lpstr>Calibri Light</vt:lpstr>
      <vt:lpstr>Century Gothic</vt:lpstr>
      <vt:lpstr>Gotham HTF Book</vt:lpstr>
      <vt:lpstr>Symbol</vt:lpstr>
      <vt:lpstr>Office Theme</vt:lpstr>
      <vt:lpstr>SEASON 2022 COVID-19  Best Practices Guidelines</vt:lpstr>
      <vt:lpstr>SKI AREA MANAGEMENT</vt:lpstr>
      <vt:lpstr>COVID-19 &amp; THE DELTA VARIANT</vt:lpstr>
      <vt:lpstr>ALPINE GUIDANCE</vt:lpstr>
      <vt:lpstr>ALPINE GUIDANCE</vt:lpstr>
      <vt:lpstr>HOSTING EVENTS</vt:lpstr>
      <vt:lpstr>MASKS</vt:lpstr>
      <vt:lpstr>VACCINATIONS – THEIR IMPORTANCE</vt:lpstr>
      <vt:lpstr>SHOULD YOU OR SHOULD YOU NOT TRAVEL </vt:lpstr>
      <vt:lpstr>AFTER EVENT: SYMPTOMATIC or POSITIVE FOR COVID-19  </vt:lpstr>
      <vt:lpstr> COVID-19 COORDINATOR:   Requirements and Appointment  </vt:lpstr>
      <vt:lpstr>  COVID-19 COORDINATOR: Duties     </vt:lpstr>
      <vt:lpstr>  COVID-19 COORDINATOR: Duties     </vt:lpstr>
      <vt:lpstr>TEAM CAPTAINS’ MEETINGS </vt:lpstr>
      <vt:lpstr>EVENT DOCUMENTS</vt:lpstr>
      <vt:lpstr>PowerPoint Presentation</vt:lpstr>
      <vt:lpstr>REGISTRATION, LIFT TICKETS, BIBS</vt:lpstr>
      <vt:lpstr>VENUE ACCESS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BEST PRACTICES</dc:title>
  <dc:creator>Thelma Hoessler; T. Hoessler</dc:creator>
  <cp:lastModifiedBy>Thelma Hoessler</cp:lastModifiedBy>
  <cp:revision>69</cp:revision>
  <dcterms:created xsi:type="dcterms:W3CDTF">2017-04-26T19:20:13Z</dcterms:created>
  <dcterms:modified xsi:type="dcterms:W3CDTF">2021-09-27T17:38:45Z</dcterms:modified>
</cp:coreProperties>
</file>